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0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D6315-33C9-3848-1EBC-CD2872B74F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94AA7C-3623-B6EB-BCD0-7194F4DC5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93D33-9C0B-98D7-F495-B8E1550DF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7E80-D09A-4A29-92F7-BFBF497E4A0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96B26-6D2C-18FC-E7AE-3F7839035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5188E-8BB7-4772-CD98-C458A2DAF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5EB2-F861-47B7-AE2D-0E4A4ADE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30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10E20-453C-45AE-DFDE-16AEC7B77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02D443-E991-4C15-3281-5716A74EDE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EE77E-EA6E-5D0A-B1AB-60BFC5BDB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7E80-D09A-4A29-92F7-BFBF497E4A0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8D42D-AC38-B966-E777-85D071EBA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C52271-5DAA-A006-634B-9C66533D9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5EB2-F861-47B7-AE2D-0E4A4ADE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9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C8777F-285E-C90E-FCD2-F58BDECF08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73530A-EE82-F407-394C-BE1963A87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3304B-5C9D-0DCF-4A6A-8A557E32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7E80-D09A-4A29-92F7-BFBF497E4A0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B8F39-7BC6-F7A8-1048-FB64A029E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2EEE2-6A1B-9555-777B-57DDA4E20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5EB2-F861-47B7-AE2D-0E4A4ADE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039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A3C89-BFA9-8887-0541-F92EA3923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4F2C7-1CB5-DABD-2BF9-57A4E2A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6C886-3161-EB6B-035E-60D2100C4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7E80-D09A-4A29-92F7-BFBF497E4A0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D4383-A16F-80D5-B714-6650A0A7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8703F-DE6E-364A-8439-04513F58E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5EB2-F861-47B7-AE2D-0E4A4ADE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1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12686-0F36-1320-FC91-DCC48139F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41D6E5-4813-802E-0BFA-4065C12F5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1DDE11-98BB-5E9A-AB1E-F3F6EECB8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7E80-D09A-4A29-92F7-BFBF497E4A0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7E547-8216-1589-5A1F-CBEB02DE6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B4E2A-4DDF-BECD-3B1F-CDED78E55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5EB2-F861-47B7-AE2D-0E4A4ADE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737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A68C1-970D-4C01-D526-D2064CC9E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BABAB-C3CF-4352-8665-EE0BE51F45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97E0E-EFA8-5DFE-F789-C795916F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069AC5-B93A-4726-B276-DA59EFD06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7E80-D09A-4A29-92F7-BFBF497E4A0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A62EEA-DE33-16EF-3C23-6FC9EE372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4BDC84-AF06-446E-B7BC-6E30F6818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5EB2-F861-47B7-AE2D-0E4A4ADE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4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59A53-B406-BBF5-478D-11389C273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1FA8A9-0B9F-B173-A562-8C7FE5748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80C06B-3819-E227-AB96-7EE344EF84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5D2627-12C5-07AD-9DD2-9DF8B1384C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A9A42D-DEB2-6757-7F8B-52D7D9A95E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600B87-D3C7-BFC0-2D3E-AE925534E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7E80-D09A-4A29-92F7-BFBF497E4A0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D04D34-66F2-533C-5161-360EA9499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6AFCF8-C1A9-9FC2-86E9-E0A30016D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5EB2-F861-47B7-AE2D-0E4A4ADE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1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5E750-806F-0868-E9B8-709F2F120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229D4E-C04F-06DE-A937-7D2DF6A38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7E80-D09A-4A29-92F7-BFBF497E4A0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51BE80-9150-1735-1F26-CC334850E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16912-A946-EB5C-3F20-F473DA904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5EB2-F861-47B7-AE2D-0E4A4ADE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35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34091B-8990-D60F-C3FB-3A5FDDE79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7E80-D09A-4A29-92F7-BFBF497E4A0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F124B4-0C41-0F8A-5526-13EB2879A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D41E50-884A-E1A5-F9D3-91C21ADAF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5EB2-F861-47B7-AE2D-0E4A4ADE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42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18B22-59D3-70A0-3DE2-5925D2C26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D18BB-8C21-972F-E42D-8AB5B3099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690713-1EFF-0AF9-1E2C-D4C8B0C8B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D0D549-BC64-5699-F6C1-00421DC20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7E80-D09A-4A29-92F7-BFBF497E4A0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F4D397-298F-6DE6-2398-FEE795F04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2BC1A3-86EF-B40A-347E-1AB460FE7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5EB2-F861-47B7-AE2D-0E4A4ADE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2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6E128-E5C9-D935-4F4D-7DFFC416D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B4419E-739E-C4AF-74E1-004775B35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11140F-DCB3-9DE9-7D11-D6B762303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2A4818-DDCF-8926-99C3-64A604370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7E80-D09A-4A29-92F7-BFBF497E4A0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ABFAB-C21F-A626-2A95-3DE393278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61E0E0-3DDE-B29A-20F7-5445EFDE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5EB2-F861-47B7-AE2D-0E4A4ADE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53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73018F-7487-D178-3F58-1826D1341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7F34A2-BE21-76D7-A20D-675E9E1D22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C7466-6104-742F-B240-836B3AB2C5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E7E80-D09A-4A29-92F7-BFBF497E4A0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4D357-516C-F492-5B85-C2CC1B82B5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BFA02-254F-2499-85B8-A864B667E1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45EB2-F861-47B7-AE2D-0E4A4ADE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41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70ECD-2CFF-FE85-31F3-8ADD366FE3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Measure Calculation Tool</a:t>
            </a:r>
            <a:br>
              <a:rPr lang="en-US" dirty="0"/>
            </a:br>
            <a:r>
              <a:rPr lang="en-US" dirty="0"/>
              <a:t>Demonstration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BE281-E1DD-3BDF-3D8B-D1260AE509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Draft Content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3674157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2787E-94CD-1006-4C60-2CBC96F52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Discussion/Q&amp;A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F8154-71D4-0756-B32B-D93189057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30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B171E-7622-C947-B792-B95165607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9A64F-19DB-AF81-298E-936C5DC0B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  <a:p>
            <a:r>
              <a:rPr lang="en-US" dirty="0"/>
              <a:t>Use Case Overview</a:t>
            </a:r>
          </a:p>
          <a:p>
            <a:r>
              <a:rPr lang="en-US" dirty="0"/>
              <a:t>Solution Overview</a:t>
            </a:r>
          </a:p>
          <a:p>
            <a:r>
              <a:rPr lang="en-US" dirty="0"/>
              <a:t>Implementation Overview</a:t>
            </a:r>
          </a:p>
          <a:p>
            <a:r>
              <a:rPr lang="en-US" dirty="0"/>
              <a:t>Demonstration</a:t>
            </a:r>
          </a:p>
          <a:p>
            <a:r>
              <a:rPr lang="en-US" dirty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737065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9F19F-54D7-EDC2-3AF2-DF43E006C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F4BA3-7A82-38CD-5AB4-CB7CF5B2E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background and project</a:t>
            </a:r>
          </a:p>
        </p:txBody>
      </p:sp>
    </p:spTree>
    <p:extLst>
      <p:ext uri="{BB962C8B-B14F-4D97-AF65-F5344CB8AC3E}">
        <p14:creationId xmlns:p14="http://schemas.microsoft.com/office/powerpoint/2010/main" val="915700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3AB94-A2CD-164B-8168-25808A1B5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9A743-1948-E650-DFDE-816915540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Validation and certification</a:t>
            </a:r>
          </a:p>
          <a:p>
            <a:pPr lvl="1"/>
            <a:r>
              <a:rPr lang="en-US" dirty="0"/>
              <a:t>Validate that the integrated Measure Calculation Tool can correctly produce expected results when running the provider reporting for the certification test data set</a:t>
            </a:r>
          </a:p>
          <a:p>
            <a:r>
              <a:rPr lang="en-US" dirty="0"/>
              <a:t>Reporting Submission</a:t>
            </a:r>
          </a:p>
          <a:p>
            <a:pPr lvl="1"/>
            <a:r>
              <a:rPr lang="en-US" dirty="0"/>
              <a:t>Gather relevant data for the measure being reported from the provider system(s)</a:t>
            </a:r>
          </a:p>
          <a:p>
            <a:pPr lvl="1"/>
            <a:r>
              <a:rPr lang="en-US" dirty="0"/>
              <a:t>Validate data is available and conforms to expected profiles for the measure being reported</a:t>
            </a:r>
          </a:p>
          <a:p>
            <a:pPr lvl="1"/>
            <a:r>
              <a:rPr lang="en-US" dirty="0"/>
              <a:t>Calculate measure score</a:t>
            </a:r>
          </a:p>
          <a:p>
            <a:pPr lvl="1"/>
            <a:r>
              <a:rPr lang="en-US" dirty="0"/>
              <a:t>Submit relevant data and measure calculation</a:t>
            </a:r>
          </a:p>
        </p:txBody>
      </p:sp>
    </p:spTree>
    <p:extLst>
      <p:ext uri="{BB962C8B-B14F-4D97-AF65-F5344CB8AC3E}">
        <p14:creationId xmlns:p14="http://schemas.microsoft.com/office/powerpoint/2010/main" val="181121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CB806-FC2B-BC86-5498-5EF20A30B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Validation and Certification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97586-82AB-FD66-826A-EA366246B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Validation of the Measure Calculation Tool</a:t>
            </a:r>
          </a:p>
          <a:p>
            <a:pPr lvl="1"/>
            <a:r>
              <a:rPr lang="en-US" dirty="0"/>
              <a:t>Validate the prototype implementation against a known data set with a reference implementation server that provides known behavior</a:t>
            </a:r>
          </a:p>
          <a:p>
            <a:pPr lvl="2"/>
            <a:r>
              <a:rPr lang="en-US" dirty="0"/>
              <a:t>Ensures the Measure Calculation Tool validates and calculates correctly given a known test data set</a:t>
            </a:r>
          </a:p>
          <a:p>
            <a:r>
              <a:rPr lang="en-US" dirty="0"/>
              <a:t>Validation of provider data and environment</a:t>
            </a:r>
          </a:p>
          <a:p>
            <a:pPr lvl="1"/>
            <a:r>
              <a:rPr lang="en-US" dirty="0"/>
              <a:t>Validate the integration of the Measure Calculation Tool in a provider’s site performs as expected</a:t>
            </a:r>
          </a:p>
          <a:p>
            <a:pPr lvl="2"/>
            <a:r>
              <a:rPr lang="en-US" dirty="0"/>
              <a:t>Ensures the Measure Calculation Tool is implemented correctly and that the provider’s site system supports the expected endpoint behavior to correctly calculate measures</a:t>
            </a:r>
          </a:p>
          <a:p>
            <a:pPr lvl="2"/>
            <a:r>
              <a:rPr lang="en-US" dirty="0"/>
              <a:t>NOTE: This validation is performed with the data elements that are present in the prototype demonstration measure. Full validation would require additional test data development and testing</a:t>
            </a:r>
          </a:p>
        </p:txBody>
      </p:sp>
    </p:spTree>
    <p:extLst>
      <p:ext uri="{BB962C8B-B14F-4D97-AF65-F5344CB8AC3E}">
        <p14:creationId xmlns:p14="http://schemas.microsoft.com/office/powerpoint/2010/main" val="162652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07EF682-D81A-A3B9-9740-C6E40C49A91A}"/>
              </a:ext>
            </a:extLst>
          </p:cNvPr>
          <p:cNvSpPr/>
          <p:nvPr/>
        </p:nvSpPr>
        <p:spPr>
          <a:xfrm>
            <a:off x="4158581" y="1625466"/>
            <a:ext cx="3470818" cy="1240867"/>
          </a:xfrm>
          <a:prstGeom prst="rect">
            <a:avLst/>
          </a:prstGeom>
          <a:solidFill>
            <a:schemeClr val="bg1"/>
          </a:solidFill>
          <a:ln w="508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852E21-DA23-44D7-6AB4-E1DE18B0A2A5}"/>
              </a:ext>
            </a:extLst>
          </p:cNvPr>
          <p:cNvSpPr/>
          <p:nvPr/>
        </p:nvSpPr>
        <p:spPr>
          <a:xfrm>
            <a:off x="4655909" y="3164754"/>
            <a:ext cx="3913177" cy="21102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0CD1F-8B20-A27E-9C9E-DD50567C4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Submission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3D4185-380A-865A-F849-D9D945592C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955" y="3406907"/>
            <a:ext cx="1586677" cy="158667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528B9E3-0963-78FB-ED7C-3D1B3E951323}"/>
              </a:ext>
            </a:extLst>
          </p:cNvPr>
          <p:cNvSpPr/>
          <p:nvPr/>
        </p:nvSpPr>
        <p:spPr>
          <a:xfrm>
            <a:off x="5064013" y="3761897"/>
            <a:ext cx="138944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Measure Calculation Tool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6675585-7A1E-F68B-D6AF-53FAB82E1D12}"/>
              </a:ext>
            </a:extLst>
          </p:cNvPr>
          <p:cNvSpPr/>
          <p:nvPr/>
        </p:nvSpPr>
        <p:spPr>
          <a:xfrm>
            <a:off x="7069505" y="3247402"/>
            <a:ext cx="1389441" cy="9144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Provider Site System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9B7A78-9281-DBE6-45B4-4C8B187896DC}"/>
              </a:ext>
            </a:extLst>
          </p:cNvPr>
          <p:cNvSpPr/>
          <p:nvPr/>
        </p:nvSpPr>
        <p:spPr>
          <a:xfrm>
            <a:off x="7069504" y="4261224"/>
            <a:ext cx="1389441" cy="9144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Provider Site System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624DAF-3869-C698-A523-8D20538FA751}"/>
              </a:ext>
            </a:extLst>
          </p:cNvPr>
          <p:cNvSpPr/>
          <p:nvPr/>
        </p:nvSpPr>
        <p:spPr>
          <a:xfrm>
            <a:off x="5116398" y="5662249"/>
            <a:ext cx="1389441" cy="8306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Receiving System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0451E6-9B2C-E459-2D7F-16E085028B56}"/>
              </a:ext>
            </a:extLst>
          </p:cNvPr>
          <p:cNvSpPr txBox="1"/>
          <p:nvPr/>
        </p:nvSpPr>
        <p:spPr>
          <a:xfrm>
            <a:off x="2476790" y="4030533"/>
            <a:ext cx="1301005" cy="587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Reporting Client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46E55F-E6A3-3A31-9E19-19D86C2733FF}"/>
              </a:ext>
            </a:extLst>
          </p:cNvPr>
          <p:cNvSpPr/>
          <p:nvPr/>
        </p:nvSpPr>
        <p:spPr>
          <a:xfrm>
            <a:off x="4396059" y="1834738"/>
            <a:ext cx="138944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Knowledge Repository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B82A642-D525-F65F-D006-003404F6EC29}"/>
              </a:ext>
            </a:extLst>
          </p:cNvPr>
          <p:cNvSpPr/>
          <p:nvPr/>
        </p:nvSpPr>
        <p:spPr>
          <a:xfrm>
            <a:off x="6021016" y="1818507"/>
            <a:ext cx="138944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Terminology Service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3B1E2E4-24EC-B9F7-6058-77D7DEE00DB4}"/>
              </a:ext>
            </a:extLst>
          </p:cNvPr>
          <p:cNvCxnSpPr>
            <a:cxnSpLocks/>
          </p:cNvCxnSpPr>
          <p:nvPr/>
        </p:nvCxnSpPr>
        <p:spPr>
          <a:xfrm>
            <a:off x="4032076" y="4030533"/>
            <a:ext cx="983416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D071A40-DD80-BD2D-808C-CB8C5E193C17}"/>
              </a:ext>
            </a:extLst>
          </p:cNvPr>
          <p:cNvCxnSpPr>
            <a:cxnSpLocks/>
          </p:cNvCxnSpPr>
          <p:nvPr/>
        </p:nvCxnSpPr>
        <p:spPr>
          <a:xfrm flipH="1">
            <a:off x="4005227" y="4345166"/>
            <a:ext cx="946266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rrow: Circular 25">
            <a:extLst>
              <a:ext uri="{FF2B5EF4-FFF2-40B4-BE49-F238E27FC236}">
                <a16:creationId xmlns:a16="http://schemas.microsoft.com/office/drawing/2014/main" id="{04D51E2B-41AC-74FE-5046-86D61D2E0BDB}"/>
              </a:ext>
            </a:extLst>
          </p:cNvPr>
          <p:cNvSpPr/>
          <p:nvPr/>
        </p:nvSpPr>
        <p:spPr>
          <a:xfrm>
            <a:off x="6505840" y="3932862"/>
            <a:ext cx="503496" cy="457879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Arrow: Circular 26">
            <a:extLst>
              <a:ext uri="{FF2B5EF4-FFF2-40B4-BE49-F238E27FC236}">
                <a16:creationId xmlns:a16="http://schemas.microsoft.com/office/drawing/2014/main" id="{E08A22F5-B821-1116-640A-CD13DD7CDB20}"/>
              </a:ext>
            </a:extLst>
          </p:cNvPr>
          <p:cNvSpPr/>
          <p:nvPr/>
        </p:nvSpPr>
        <p:spPr>
          <a:xfrm rot="10800000">
            <a:off x="6505840" y="4048869"/>
            <a:ext cx="503496" cy="457881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C7FAD4D-192B-3F0F-2A4B-A825034F05AB}"/>
              </a:ext>
            </a:extLst>
          </p:cNvPr>
          <p:cNvCxnSpPr>
            <a:cxnSpLocks/>
          </p:cNvCxnSpPr>
          <p:nvPr/>
        </p:nvCxnSpPr>
        <p:spPr>
          <a:xfrm>
            <a:off x="5785500" y="4781688"/>
            <a:ext cx="0" cy="78787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4E35EE4-6A2F-872A-033A-03420292B73C}"/>
              </a:ext>
            </a:extLst>
          </p:cNvPr>
          <p:cNvCxnSpPr>
            <a:cxnSpLocks/>
          </p:cNvCxnSpPr>
          <p:nvPr/>
        </p:nvCxnSpPr>
        <p:spPr>
          <a:xfrm flipV="1">
            <a:off x="5510197" y="2816808"/>
            <a:ext cx="0" cy="861188"/>
          </a:xfrm>
          <a:prstGeom prst="straightConnector1">
            <a:avLst/>
          </a:prstGeom>
          <a:ln w="762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9358B41-43B9-FB55-86DF-B840FBE0E2C9}"/>
              </a:ext>
            </a:extLst>
          </p:cNvPr>
          <p:cNvCxnSpPr>
            <a:cxnSpLocks/>
          </p:cNvCxnSpPr>
          <p:nvPr/>
        </p:nvCxnSpPr>
        <p:spPr>
          <a:xfrm flipV="1">
            <a:off x="6237784" y="2816808"/>
            <a:ext cx="0" cy="861188"/>
          </a:xfrm>
          <a:prstGeom prst="straightConnector1">
            <a:avLst/>
          </a:prstGeom>
          <a:ln w="762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4520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E67CF-96D6-5ACA-B737-DDB2D549D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9BA6A-E278-212E-F96D-C169C25E6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the MCT IG – Provides</a:t>
            </a:r>
          </a:p>
          <a:p>
            <a:pPr lvl="1"/>
            <a:r>
              <a:rPr lang="en-US" dirty="0"/>
              <a:t>Technical documentation</a:t>
            </a:r>
          </a:p>
          <a:p>
            <a:pPr lvl="1"/>
            <a:r>
              <a:rPr lang="en-US" dirty="0"/>
              <a:t>Conformance requirements</a:t>
            </a:r>
          </a:p>
          <a:p>
            <a:pPr lvl="1"/>
            <a:r>
              <a:rPr lang="en-US" dirty="0"/>
              <a:t>Testing/validation content</a:t>
            </a:r>
          </a:p>
          <a:p>
            <a:pPr lvl="1"/>
            <a:r>
              <a:rPr lang="en-US" dirty="0"/>
              <a:t>Implementation guidance</a:t>
            </a:r>
          </a:p>
          <a:p>
            <a:pPr lvl="1"/>
            <a:r>
              <a:rPr lang="en-US" dirty="0"/>
              <a:t>User guidance</a:t>
            </a:r>
          </a:p>
          <a:p>
            <a:r>
              <a:rPr lang="en-US" dirty="0"/>
              <a:t>Review the MCT</a:t>
            </a:r>
          </a:p>
          <a:p>
            <a:pPr lvl="1"/>
            <a:r>
              <a:rPr lang="en-US" dirty="0"/>
              <a:t>Service that combines available open source components into a single, easily deployable package that supports reporting calculation and submission</a:t>
            </a:r>
          </a:p>
        </p:txBody>
      </p:sp>
    </p:spTree>
    <p:extLst>
      <p:ext uri="{BB962C8B-B14F-4D97-AF65-F5344CB8AC3E}">
        <p14:creationId xmlns:p14="http://schemas.microsoft.com/office/powerpoint/2010/main" val="599735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41193-2693-3106-36EE-43632E86E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E79DC-334F-310F-E16C-F17714077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Implementation guidance and steps</a:t>
            </a:r>
          </a:p>
          <a:p>
            <a:pPr lvl="1"/>
            <a:r>
              <a:rPr lang="en-US" dirty="0"/>
              <a:t>Deployment</a:t>
            </a:r>
          </a:p>
          <a:p>
            <a:pPr lvl="1"/>
            <a:r>
              <a:rPr lang="en-US" dirty="0"/>
              <a:t>Configuration</a:t>
            </a:r>
          </a:p>
          <a:p>
            <a:pPr lvl="1"/>
            <a:r>
              <a:rPr lang="en-US" dirty="0"/>
              <a:t>Validation/Certification</a:t>
            </a:r>
          </a:p>
        </p:txBody>
      </p:sp>
    </p:spTree>
    <p:extLst>
      <p:ext uri="{BB962C8B-B14F-4D97-AF65-F5344CB8AC3E}">
        <p14:creationId xmlns:p14="http://schemas.microsoft.com/office/powerpoint/2010/main" val="2443248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00EF0-9793-1063-7DA2-BB233E4CF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A2833-ACA7-806D-618B-EB8A2C309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  <a:p>
            <a:pPr lvl="1"/>
            <a:r>
              <a:rPr lang="en-US" dirty="0"/>
              <a:t>Demonstrate configuration steps (briefly show configuration of CCN, </a:t>
            </a:r>
            <a:r>
              <a:rPr lang="en-US" dirty="0" err="1"/>
              <a:t>Receving</a:t>
            </a:r>
            <a:r>
              <a:rPr lang="en-US" dirty="0"/>
              <a:t> System Endpoint and Provider/Site configuration</a:t>
            </a:r>
          </a:p>
          <a:p>
            <a:r>
              <a:rPr lang="en-US" dirty="0"/>
              <a:t>Reporting Submission</a:t>
            </a:r>
          </a:p>
          <a:p>
            <a:pPr lvl="1"/>
            <a:r>
              <a:rPr lang="en-US" dirty="0"/>
              <a:t>Use the Reporting Client to demonstrate submission</a:t>
            </a:r>
          </a:p>
          <a:p>
            <a:pPr lvl="2"/>
            <a:r>
              <a:rPr lang="en-US" dirty="0"/>
              <a:t>Select Organization (display Facilities)</a:t>
            </a:r>
          </a:p>
          <a:p>
            <a:pPr lvl="2"/>
            <a:r>
              <a:rPr lang="en-US" dirty="0"/>
              <a:t>Select Measure</a:t>
            </a:r>
          </a:p>
          <a:p>
            <a:pPr lvl="2"/>
            <a:r>
              <a:rPr lang="en-US" dirty="0"/>
              <a:t>Select Reporting Period</a:t>
            </a:r>
          </a:p>
          <a:p>
            <a:pPr lvl="2"/>
            <a:r>
              <a:rPr lang="en-US" dirty="0"/>
              <a:t>Gather Data</a:t>
            </a:r>
          </a:p>
          <a:p>
            <a:pPr lvl="2"/>
            <a:r>
              <a:rPr lang="en-US" dirty="0"/>
              <a:t>View Validation Feedback and Calculation Result</a:t>
            </a:r>
          </a:p>
          <a:p>
            <a:pPr lvl="2"/>
            <a:r>
              <a:rPr lang="en-US" dirty="0"/>
              <a:t>Submit to Receiving System</a:t>
            </a:r>
          </a:p>
        </p:txBody>
      </p:sp>
    </p:spTree>
    <p:extLst>
      <p:ext uri="{BB962C8B-B14F-4D97-AF65-F5344CB8AC3E}">
        <p14:creationId xmlns:p14="http://schemas.microsoft.com/office/powerpoint/2010/main" val="1540026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28723</TotalTime>
  <Words>342</Words>
  <Application>Microsoft Office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Measure Calculation Tool Demonstration</vt:lpstr>
      <vt:lpstr>Agenda</vt:lpstr>
      <vt:lpstr>Background</vt:lpstr>
      <vt:lpstr>Use Case Overview</vt:lpstr>
      <vt:lpstr>Validation and Certification</vt:lpstr>
      <vt:lpstr>Reporting Submission</vt:lpstr>
      <vt:lpstr>Solution Overview</vt:lpstr>
      <vt:lpstr>Implementation Overview</vt:lpstr>
      <vt:lpstr>Demonstration</vt:lpstr>
      <vt:lpstr>Discussion/Q&amp;A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 Calculation Platform</dc:title>
  <dc:creator>Bryn</dc:creator>
  <cp:lastModifiedBy>Bryn</cp:lastModifiedBy>
  <cp:revision>16</cp:revision>
  <dcterms:created xsi:type="dcterms:W3CDTF">2022-10-25T21:21:38Z</dcterms:created>
  <dcterms:modified xsi:type="dcterms:W3CDTF">2023-01-30T18:02:42Z</dcterms:modified>
</cp:coreProperties>
</file>