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1297" r:id="rId3"/>
    <p:sldId id="1284" r:id="rId4"/>
    <p:sldId id="1286" r:id="rId5"/>
    <p:sldId id="1287" r:id="rId6"/>
    <p:sldId id="1288" r:id="rId7"/>
    <p:sldId id="1262" r:id="rId8"/>
    <p:sldId id="1278" r:id="rId9"/>
    <p:sldId id="1273" r:id="rId10"/>
    <p:sldId id="1274" r:id="rId11"/>
    <p:sldId id="1289" r:id="rId12"/>
    <p:sldId id="1291" r:id="rId13"/>
    <p:sldId id="1292" r:id="rId14"/>
    <p:sldId id="1294" r:id="rId15"/>
    <p:sldId id="1296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373"/>
    <p:restoredTop sz="96327"/>
  </p:normalViewPr>
  <p:slideViewPr>
    <p:cSldViewPr snapToGrid="0" snapToObjects="1">
      <p:cViewPr varScale="1">
        <p:scale>
          <a:sx n="128" d="100"/>
          <a:sy n="128" d="100"/>
        </p:scale>
        <p:origin x="472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254B9-FFF3-E74E-A364-B3AB4842A0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7AEC27-55CF-5149-A9DA-7573D60F03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1B4F3F-E047-5A41-8BE7-3E30DF9B7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B5F1F-9383-3B41-847D-813E0CDEEF5D}" type="datetimeFigureOut">
              <a:rPr lang="en-US" smtClean="0"/>
              <a:t>11/17/20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6C24F0-F1EE-914A-B789-08F34A91A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606D48-A141-5840-838E-7CABBAEF8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FE3CA-1C93-BA46-8972-A94CA9CE3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85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6AAE2-E746-3C46-9373-B7B57CFC0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E65508-95DA-9F4C-9D88-97A7C76805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924AE9-A005-E64A-8FF2-D2FA8D143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B5F1F-9383-3B41-847D-813E0CDEEF5D}" type="datetimeFigureOut">
              <a:rPr lang="en-US" smtClean="0"/>
              <a:t>11/17/20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B83C7D-2FA3-EF4E-A6AC-2C3DF5241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B54FB7-4500-8347-85F9-10C58215F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FE3CA-1C93-BA46-8972-A94CA9CE3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917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AA5B48-FE69-324A-9AA4-8E77AF88EB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BAAF6D-4219-6542-B0DF-CD1C9042B2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64CCF4-B270-6744-ABA5-3B61ABB9C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B5F1F-9383-3B41-847D-813E0CDEEF5D}" type="datetimeFigureOut">
              <a:rPr lang="en-US" smtClean="0"/>
              <a:t>11/17/20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7629F7-19A0-9D47-8100-D418195CF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C414CC-1136-FA4B-A6F6-3EB243BFD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FE3CA-1C93-BA46-8972-A94CA9CE3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781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BABC4-9766-AC43-B340-F0D05031A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DABCFD-4DE2-5E4A-96B5-381CCE6B31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6E2F02-ACA3-2D4E-88E6-DEAADC690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B5F1F-9383-3B41-847D-813E0CDEEF5D}" type="datetimeFigureOut">
              <a:rPr lang="en-US" smtClean="0"/>
              <a:t>11/17/20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43FF62-5D2D-BE43-86BA-9A9B6E090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0609D2-7ECA-E445-9887-5E5E154A0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FE3CA-1C93-BA46-8972-A94CA9CE3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660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88D1F-7EC1-0E44-886F-D00B894B5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E921D1-C79E-1F42-BCED-01DB3694F1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69FB5D-8474-1943-9FDB-52103813B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B5F1F-9383-3B41-847D-813E0CDEEF5D}" type="datetimeFigureOut">
              <a:rPr lang="en-US" smtClean="0"/>
              <a:t>11/17/20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BE986C-132F-5F41-952F-5976D1DCD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C8C50-6BEE-AD4A-AE9F-A13EA400A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FE3CA-1C93-BA46-8972-A94CA9CE3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700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E8DC7-FE58-B747-993F-AADF6E0FBF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217C21-EDA3-D74C-BB9B-A1589823B7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A7AEDF-3AB7-C242-B1F3-26E3907D70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AD2254-E569-734A-AD65-45031EFE0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B5F1F-9383-3B41-847D-813E0CDEEF5D}" type="datetimeFigureOut">
              <a:rPr lang="en-US" smtClean="0"/>
              <a:t>11/17/20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1160AF-86A4-464A-B08E-08CBA4493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0308C8-8CA5-DC45-87EB-B9C54DC4C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FE3CA-1C93-BA46-8972-A94CA9CE3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870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D0A108-4C04-A840-BE2F-A140319103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BECD92-1091-2041-A722-E8C26F7CA2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5CE490-B0F7-3C47-81A2-693F4BA9FF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821FEE-81D5-2F4B-9338-7CE5ED8513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BA1FED-A1BA-7049-A517-57831DFDD5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4945C3C-FC85-1B43-B457-0C23497FEE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B5F1F-9383-3B41-847D-813E0CDEEF5D}" type="datetimeFigureOut">
              <a:rPr lang="en-US" smtClean="0"/>
              <a:t>11/17/20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55C9460-8D8A-A043-A14F-E9D7106C5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85F9EF5-DC55-7F4C-8082-FE348939C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FE3CA-1C93-BA46-8972-A94CA9CE3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465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694D8-0793-0648-8C96-538A30760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BCB7350-3DA6-E140-9728-51DB05DAF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B5F1F-9383-3B41-847D-813E0CDEEF5D}" type="datetimeFigureOut">
              <a:rPr lang="en-US" smtClean="0"/>
              <a:t>11/17/20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C1132A-FC60-8544-A3D1-A976F7342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D1D99B-4F79-9C4B-B74C-C4596255C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FE3CA-1C93-BA46-8972-A94CA9CE3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64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3FD5A2E-510C-634F-AE67-D50773938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B5F1F-9383-3B41-847D-813E0CDEEF5D}" type="datetimeFigureOut">
              <a:rPr lang="en-US" smtClean="0"/>
              <a:t>11/17/20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30B6FB9-53BE-A74D-96D8-9AA22E6EF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3D5499-8F04-F84E-8D36-59A6FFB70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FE3CA-1C93-BA46-8972-A94CA9CE3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648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E95C78-FF5B-1B44-997D-05EEC2C1B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584817-62A5-DE49-B611-0EE79094E8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0072A8-E7CB-0C40-98DF-AA3E959594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B9DC16-1A2B-D142-9F19-52584888A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B5F1F-9383-3B41-847D-813E0CDEEF5D}" type="datetimeFigureOut">
              <a:rPr lang="en-US" smtClean="0"/>
              <a:t>11/17/20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417520-D05A-5149-A63A-41F1608A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C7892E-AC2D-1A46-B160-FBBCB0119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FE3CA-1C93-BA46-8972-A94CA9CE3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264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FB85D-A160-AF44-AD80-9D8FD0EE79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D2C4A4E-D56D-5A48-B7CB-FE8AF27501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4DC99A-3B42-6E46-A9C7-61296BD1F0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58B5C4-2F7F-8B40-9443-A8409E2CA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B5F1F-9383-3B41-847D-813E0CDEEF5D}" type="datetimeFigureOut">
              <a:rPr lang="en-US" smtClean="0"/>
              <a:t>11/17/20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F067C7-B35B-7647-AF52-ADF26E62E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203E9F-5286-CB4F-AB7A-E412A0EF1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FE3CA-1C93-BA46-8972-A94CA9CE3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687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5ED790-F331-894C-BFE5-8F475190A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581848-66AB-6149-97E6-13A5E85EA5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0B47CA-6DF0-BE41-9891-4A09F1C3D6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2B5F1F-9383-3B41-847D-813E0CDEEF5D}" type="datetimeFigureOut">
              <a:rPr lang="en-US" smtClean="0"/>
              <a:t>11/17/20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8B39FB-D2AF-2A4E-A40D-E56C3B1166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8645CF-B184-DD45-871A-7A0E4B8148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8FE3CA-1C93-BA46-8972-A94CA9CE3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389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CA4115-E74E-DF4B-9A11-41D9CF8738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Plan-Net Patterns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FD4A21-519F-A24D-86C0-D060DFDCBBB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August 19, 2020</a:t>
            </a:r>
          </a:p>
        </p:txBody>
      </p:sp>
    </p:spTree>
    <p:extLst>
      <p:ext uri="{BB962C8B-B14F-4D97-AF65-F5344CB8AC3E}">
        <p14:creationId xmlns:p14="http://schemas.microsoft.com/office/powerpoint/2010/main" val="15524422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985B9-FBF9-2342-A019-0A41E5306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4282931" cy="525359"/>
          </a:xfrm>
        </p:spPr>
        <p:txBody>
          <a:bodyPr anchor="t">
            <a:normAutofit fontScale="90000"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+mn-lt"/>
              </a:rPr>
              <a:t>Dr Smith works at a the Burr Clinic during the week</a:t>
            </a:r>
            <a:br>
              <a:rPr lang="en-US" sz="1200" dirty="0">
                <a:latin typeface="+mn-lt"/>
              </a:rPr>
            </a:br>
            <a:r>
              <a:rPr lang="en-US" sz="1200" dirty="0">
                <a:latin typeface="+mn-lt"/>
              </a:rPr>
              <a:t>Moonlights at the Hartford Hospital on the weekend in the ER</a:t>
            </a:r>
            <a:br>
              <a:rPr lang="en-US" sz="1200" dirty="0">
                <a:latin typeface="+mn-lt"/>
              </a:rPr>
            </a:br>
            <a:r>
              <a:rPr lang="en-US" sz="1200" dirty="0">
                <a:latin typeface="+mn-lt"/>
              </a:rPr>
              <a:t>Has admitting privileges at Harford Hospital</a:t>
            </a:r>
            <a:br>
              <a:rPr lang="en-US" sz="1200" dirty="0">
                <a:latin typeface="+mn-lt"/>
              </a:rPr>
            </a:br>
            <a:endParaRPr lang="en-US" sz="1200" dirty="0">
              <a:latin typeface="+mn-lt"/>
            </a:endParaRP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584484EC-20AA-6441-8A47-005763E3BB09}"/>
              </a:ext>
            </a:extLst>
          </p:cNvPr>
          <p:cNvSpPr/>
          <p:nvPr/>
        </p:nvSpPr>
        <p:spPr>
          <a:xfrm>
            <a:off x="460803" y="1483201"/>
            <a:ext cx="2013148" cy="130447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u="sng" dirty="0">
                <a:solidFill>
                  <a:sysClr val="windowText" lastClr="000000"/>
                </a:solidFill>
              </a:rPr>
              <a:t>Practitioner</a:t>
            </a:r>
            <a:br>
              <a:rPr lang="en-US" sz="1200" u="sng" dirty="0">
                <a:solidFill>
                  <a:sysClr val="windowText" lastClr="000000"/>
                </a:solidFill>
              </a:rPr>
            </a:br>
            <a:br>
              <a:rPr lang="en-US" sz="1200" u="sng" dirty="0">
                <a:solidFill>
                  <a:sysClr val="windowText" lastClr="000000"/>
                </a:solidFill>
              </a:rPr>
            </a:br>
            <a:r>
              <a:rPr lang="en-US" sz="1600" dirty="0" err="1">
                <a:solidFill>
                  <a:srgbClr val="7030A0"/>
                </a:solidFill>
              </a:rPr>
              <a:t>JoeSmith</a:t>
            </a:r>
            <a:endParaRPr lang="en-US" dirty="0">
              <a:solidFill>
                <a:srgbClr val="7030A0"/>
              </a:solidFill>
            </a:endParaRPr>
          </a:p>
          <a:p>
            <a:br>
              <a:rPr lang="en-US" sz="1200" dirty="0">
                <a:solidFill>
                  <a:sysClr val="windowText" lastClr="000000"/>
                </a:solidFill>
              </a:rPr>
            </a:br>
            <a:br>
              <a:rPr lang="en-US" sz="1200" dirty="0">
                <a:solidFill>
                  <a:sysClr val="windowText" lastClr="000000"/>
                </a:solidFill>
              </a:rPr>
            </a:br>
            <a:br>
              <a:rPr lang="en-US" sz="1200" dirty="0">
                <a:solidFill>
                  <a:sysClr val="windowText" lastClr="000000"/>
                </a:solidFill>
              </a:rPr>
            </a:br>
            <a:endParaRPr 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99858FBE-D34B-4B4B-9920-66D80F32D9CD}"/>
              </a:ext>
            </a:extLst>
          </p:cNvPr>
          <p:cNvSpPr/>
          <p:nvPr/>
        </p:nvSpPr>
        <p:spPr>
          <a:xfrm>
            <a:off x="3571203" y="1534485"/>
            <a:ext cx="2282208" cy="139328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u="sng" dirty="0" err="1">
                <a:solidFill>
                  <a:sysClr val="windowText" lastClr="000000"/>
                </a:solidFill>
              </a:rPr>
              <a:t>PractitionerRole</a:t>
            </a:r>
            <a:br>
              <a:rPr lang="en-US" sz="1200" dirty="0">
                <a:solidFill>
                  <a:sysClr val="windowText" lastClr="000000"/>
                </a:solidFill>
              </a:rPr>
            </a:br>
            <a:r>
              <a:rPr lang="en-US" sz="1200" dirty="0">
                <a:solidFill>
                  <a:sysClr val="windowText" lastClr="000000"/>
                </a:solidFill>
              </a:rPr>
              <a:t>code: Physician</a:t>
            </a:r>
            <a:br>
              <a:rPr lang="en-US" sz="1200" dirty="0">
                <a:solidFill>
                  <a:sysClr val="windowText" lastClr="000000"/>
                </a:solidFill>
              </a:rPr>
            </a:br>
            <a:br>
              <a:rPr lang="en-US" sz="1200" dirty="0">
                <a:solidFill>
                  <a:sysClr val="windowText" lastClr="000000"/>
                </a:solidFill>
              </a:rPr>
            </a:br>
            <a:r>
              <a:rPr lang="en-US" sz="1400" dirty="0">
                <a:solidFill>
                  <a:srgbClr val="7030A0"/>
                </a:solidFill>
              </a:rPr>
              <a:t>JoeSmithRole2</a:t>
            </a:r>
            <a:endParaRPr lang="en-US" sz="1200" dirty="0">
              <a:solidFill>
                <a:srgbClr val="7030A0"/>
              </a:solidFill>
            </a:endParaRPr>
          </a:p>
          <a:p>
            <a:endParaRPr 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862AF48F-F599-BF47-8B96-5DE7AE0F5643}"/>
              </a:ext>
            </a:extLst>
          </p:cNvPr>
          <p:cNvSpPr/>
          <p:nvPr/>
        </p:nvSpPr>
        <p:spPr>
          <a:xfrm>
            <a:off x="8406941" y="1800000"/>
            <a:ext cx="2282208" cy="124508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u="sng" dirty="0">
                <a:solidFill>
                  <a:sysClr val="windowText" lastClr="000000"/>
                </a:solidFill>
              </a:rPr>
              <a:t>Organization</a:t>
            </a:r>
            <a:br>
              <a:rPr lang="en-US" sz="1600" u="sng" dirty="0">
                <a:solidFill>
                  <a:sysClr val="windowText" lastClr="000000"/>
                </a:solidFill>
              </a:rPr>
            </a:br>
            <a:br>
              <a:rPr lang="en-US" sz="1600" u="sng" dirty="0">
                <a:solidFill>
                  <a:sysClr val="windowText" lastClr="000000"/>
                </a:solidFill>
              </a:rPr>
            </a:br>
            <a:r>
              <a:rPr lang="en-US" sz="1600" dirty="0" err="1">
                <a:solidFill>
                  <a:srgbClr val="7030A0"/>
                </a:solidFill>
              </a:rPr>
              <a:t>BurrClinic</a:t>
            </a:r>
            <a:br>
              <a:rPr lang="en-US" sz="1200" dirty="0">
                <a:solidFill>
                  <a:sysClr val="windowText" lastClr="000000"/>
                </a:solidFill>
              </a:rPr>
            </a:br>
            <a:br>
              <a:rPr lang="en-US" sz="1200" dirty="0">
                <a:solidFill>
                  <a:sysClr val="windowText" lastClr="000000"/>
                </a:solidFill>
              </a:rPr>
            </a:br>
            <a:endParaRPr 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721493F5-5D29-2D48-9B8D-E7F90923840C}"/>
              </a:ext>
            </a:extLst>
          </p:cNvPr>
          <p:cNvSpPr/>
          <p:nvPr/>
        </p:nvSpPr>
        <p:spPr>
          <a:xfrm>
            <a:off x="3178638" y="4588659"/>
            <a:ext cx="2282208" cy="139328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u="sng" dirty="0" err="1">
                <a:solidFill>
                  <a:sysClr val="windowText" lastClr="000000"/>
                </a:solidFill>
              </a:rPr>
              <a:t>PractitionerRole</a:t>
            </a:r>
            <a:br>
              <a:rPr lang="en-US" sz="1200" u="sng" dirty="0">
                <a:solidFill>
                  <a:sysClr val="windowText" lastClr="000000"/>
                </a:solidFill>
              </a:rPr>
            </a:br>
            <a:r>
              <a:rPr lang="en-US" sz="1200" dirty="0">
                <a:solidFill>
                  <a:sysClr val="windowText" lastClr="000000"/>
                </a:solidFill>
              </a:rPr>
              <a:t>code: Emergency Medicine</a:t>
            </a:r>
            <a:br>
              <a:rPr lang="en-US" sz="1200" dirty="0">
                <a:solidFill>
                  <a:sysClr val="windowText" lastClr="000000"/>
                </a:solidFill>
              </a:rPr>
            </a:br>
            <a:endParaRPr lang="en-US" sz="1200" dirty="0">
              <a:solidFill>
                <a:sysClr val="windowText" lastClr="000000"/>
              </a:solidFill>
            </a:endParaRPr>
          </a:p>
          <a:p>
            <a:r>
              <a:rPr lang="en-US" sz="1600" dirty="0">
                <a:solidFill>
                  <a:srgbClr val="7030A0"/>
                </a:solidFill>
              </a:rPr>
              <a:t>JoeSmithRole1</a:t>
            </a:r>
            <a:br>
              <a:rPr lang="en-US" sz="1200" dirty="0">
                <a:solidFill>
                  <a:sysClr val="windowText" lastClr="000000"/>
                </a:solidFill>
              </a:rPr>
            </a:br>
            <a:endParaRPr 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84395C8F-24BA-0B47-BDBB-5DBAD06DB831}"/>
              </a:ext>
            </a:extLst>
          </p:cNvPr>
          <p:cNvSpPr/>
          <p:nvPr/>
        </p:nvSpPr>
        <p:spPr>
          <a:xfrm>
            <a:off x="8568386" y="3541415"/>
            <a:ext cx="2120763" cy="111550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600" u="sng" dirty="0">
                <a:solidFill>
                  <a:sysClr val="windowText" lastClr="000000"/>
                </a:solidFill>
              </a:rPr>
              <a:t>Organization</a:t>
            </a:r>
            <a:br>
              <a:rPr lang="en-US" sz="1600" u="sng" dirty="0">
                <a:solidFill>
                  <a:sysClr val="windowText" lastClr="000000"/>
                </a:solidFill>
              </a:rPr>
            </a:br>
            <a:br>
              <a:rPr lang="en-US" sz="1600" u="sng" dirty="0">
                <a:solidFill>
                  <a:sysClr val="windowText" lastClr="000000"/>
                </a:solidFill>
              </a:rPr>
            </a:br>
            <a:r>
              <a:rPr lang="en-US" sz="1600" dirty="0">
                <a:solidFill>
                  <a:srgbClr val="7030A0"/>
                </a:solidFill>
              </a:rPr>
              <a:t>Hospital</a:t>
            </a:r>
            <a:endParaRPr lang="en-US" sz="1600" dirty="0">
              <a:solidFill>
                <a:sysClr val="windowText" lastClr="000000"/>
              </a:solidFill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4C59622B-C37D-8543-BD81-B7B7A9D6E628}"/>
              </a:ext>
            </a:extLst>
          </p:cNvPr>
          <p:cNvSpPr/>
          <p:nvPr/>
        </p:nvSpPr>
        <p:spPr>
          <a:xfrm>
            <a:off x="8462664" y="-181038"/>
            <a:ext cx="2342501" cy="158399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u="sng" dirty="0" err="1">
                <a:solidFill>
                  <a:sysClr val="windowText" lastClr="000000"/>
                </a:solidFill>
              </a:rPr>
              <a:t>HealthCareService</a:t>
            </a:r>
            <a:br>
              <a:rPr lang="en-US" sz="1200" u="sng" dirty="0">
                <a:solidFill>
                  <a:sysClr val="windowText" lastClr="000000"/>
                </a:solidFill>
              </a:rPr>
            </a:br>
            <a:br>
              <a:rPr lang="en-US" sz="1200" u="sng" dirty="0">
                <a:solidFill>
                  <a:sysClr val="windowText" lastClr="000000"/>
                </a:solidFill>
              </a:rPr>
            </a:br>
            <a:r>
              <a:rPr lang="en-US" sz="1200" dirty="0">
                <a:solidFill>
                  <a:sysClr val="windowText" lastClr="000000"/>
                </a:solidFill>
              </a:rPr>
              <a:t>category: Outpatient</a:t>
            </a:r>
            <a:br>
              <a:rPr lang="en-US" sz="1200" dirty="0">
                <a:solidFill>
                  <a:sysClr val="windowText" lastClr="000000"/>
                </a:solidFill>
              </a:rPr>
            </a:br>
            <a:r>
              <a:rPr lang="en-US" sz="1200" dirty="0">
                <a:solidFill>
                  <a:sysClr val="windowText" lastClr="000000"/>
                </a:solidFill>
              </a:rPr>
              <a:t>specialty: Internal Medicine</a:t>
            </a:r>
            <a:br>
              <a:rPr lang="en-US" sz="1200" dirty="0">
                <a:solidFill>
                  <a:sysClr val="windowText" lastClr="000000"/>
                </a:solidFill>
              </a:rPr>
            </a:br>
            <a:br>
              <a:rPr lang="en-US" sz="1200" dirty="0">
                <a:solidFill>
                  <a:sysClr val="windowText" lastClr="000000"/>
                </a:solidFill>
              </a:rPr>
            </a:br>
            <a:r>
              <a:rPr lang="en-US" dirty="0" err="1">
                <a:solidFill>
                  <a:srgbClr val="7030A0"/>
                </a:solidFill>
              </a:rPr>
              <a:t>BurrClinicServices</a:t>
            </a:r>
            <a:endParaRPr lang="en-US" dirty="0">
              <a:solidFill>
                <a:srgbClr val="7030A0"/>
              </a:solidFill>
            </a:endParaRPr>
          </a:p>
          <a:p>
            <a:endParaRPr 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680F9AF4-6F7E-374A-9EF6-413C74A91B50}"/>
              </a:ext>
            </a:extLst>
          </p:cNvPr>
          <p:cNvSpPr/>
          <p:nvPr/>
        </p:nvSpPr>
        <p:spPr>
          <a:xfrm>
            <a:off x="8573532" y="5097762"/>
            <a:ext cx="2342501" cy="158399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u="sng" dirty="0" err="1">
                <a:solidFill>
                  <a:sysClr val="windowText" lastClr="000000"/>
                </a:solidFill>
              </a:rPr>
              <a:t>HealthCareService</a:t>
            </a:r>
            <a:br>
              <a:rPr lang="en-US" sz="1200" u="sng" dirty="0">
                <a:solidFill>
                  <a:sysClr val="windowText" lastClr="000000"/>
                </a:solidFill>
              </a:rPr>
            </a:br>
            <a:br>
              <a:rPr lang="en-US" sz="1200" u="sng" dirty="0">
                <a:solidFill>
                  <a:sysClr val="windowText" lastClr="000000"/>
                </a:solidFill>
              </a:rPr>
            </a:br>
            <a:r>
              <a:rPr lang="en-US" sz="1200" dirty="0">
                <a:solidFill>
                  <a:sysClr val="windowText" lastClr="000000"/>
                </a:solidFill>
              </a:rPr>
              <a:t>category: Emergency</a:t>
            </a:r>
            <a:br>
              <a:rPr lang="en-US" sz="1200" dirty="0">
                <a:solidFill>
                  <a:sysClr val="windowText" lastClr="000000"/>
                </a:solidFill>
              </a:rPr>
            </a:br>
            <a:r>
              <a:rPr lang="en-US" sz="1200" dirty="0">
                <a:solidFill>
                  <a:sysClr val="windowText" lastClr="000000"/>
                </a:solidFill>
              </a:rPr>
              <a:t>Specialty: Emergency Medicine</a:t>
            </a:r>
            <a:br>
              <a:rPr lang="en-US" sz="1200" dirty="0">
                <a:solidFill>
                  <a:sysClr val="windowText" lastClr="000000"/>
                </a:solidFill>
              </a:rPr>
            </a:br>
            <a:endParaRPr lang="en-US" sz="1200" dirty="0">
              <a:solidFill>
                <a:sysClr val="windowText" lastClr="000000"/>
              </a:solidFill>
            </a:endParaRPr>
          </a:p>
          <a:p>
            <a:r>
              <a:rPr lang="en-US" dirty="0" err="1">
                <a:solidFill>
                  <a:srgbClr val="7030A0"/>
                </a:solidFill>
              </a:rPr>
              <a:t>HospERService</a:t>
            </a:r>
            <a:endParaRPr lang="en-US" dirty="0">
              <a:solidFill>
                <a:srgbClr val="7030A0"/>
              </a:solidFill>
            </a:endParaRPr>
          </a:p>
          <a:p>
            <a:br>
              <a:rPr lang="en-US" sz="1200" dirty="0">
                <a:solidFill>
                  <a:sysClr val="windowText" lastClr="000000"/>
                </a:solidFill>
              </a:rPr>
            </a:br>
            <a:endParaRPr lang="en-US" sz="1200" dirty="0">
              <a:solidFill>
                <a:sysClr val="windowText" lastClr="000000"/>
              </a:solidFill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A2FB60CA-8AA5-DA46-9103-7AFF99F5F78D}"/>
              </a:ext>
            </a:extLst>
          </p:cNvPr>
          <p:cNvCxnSpPr>
            <a:cxnSpLocks/>
            <a:stCxn id="5" idx="1"/>
          </p:cNvCxnSpPr>
          <p:nvPr/>
        </p:nvCxnSpPr>
        <p:spPr>
          <a:xfrm flipH="1" flipV="1">
            <a:off x="2486177" y="2184489"/>
            <a:ext cx="1085026" cy="466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0F85196A-6463-464F-9972-7A9EA4AFC171}"/>
              </a:ext>
            </a:extLst>
          </p:cNvPr>
          <p:cNvCxnSpPr>
            <a:cxnSpLocks/>
            <a:stCxn id="7" idx="1"/>
            <a:endCxn id="4" idx="3"/>
          </p:cNvCxnSpPr>
          <p:nvPr/>
        </p:nvCxnSpPr>
        <p:spPr>
          <a:xfrm flipH="1" flipV="1">
            <a:off x="2473951" y="2135441"/>
            <a:ext cx="704687" cy="31498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CA617FB3-5B75-5845-B821-DA8F99BD18A4}"/>
              </a:ext>
            </a:extLst>
          </p:cNvPr>
          <p:cNvCxnSpPr>
            <a:cxnSpLocks/>
            <a:stCxn id="5" idx="3"/>
            <a:endCxn id="6" idx="1"/>
          </p:cNvCxnSpPr>
          <p:nvPr/>
        </p:nvCxnSpPr>
        <p:spPr>
          <a:xfrm>
            <a:off x="5853411" y="2231129"/>
            <a:ext cx="2553530" cy="1914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0DB6E885-CEDB-D54C-9C05-558806737B42}"/>
              </a:ext>
            </a:extLst>
          </p:cNvPr>
          <p:cNvCxnSpPr>
            <a:cxnSpLocks/>
          </p:cNvCxnSpPr>
          <p:nvPr/>
        </p:nvCxnSpPr>
        <p:spPr>
          <a:xfrm flipV="1">
            <a:off x="5853411" y="451152"/>
            <a:ext cx="2638065" cy="17881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DF133FBA-CB99-124A-ABA3-D1D69A4684BE}"/>
              </a:ext>
            </a:extLst>
          </p:cNvPr>
          <p:cNvSpPr/>
          <p:nvPr/>
        </p:nvSpPr>
        <p:spPr>
          <a:xfrm>
            <a:off x="6144308" y="126377"/>
            <a:ext cx="1319324" cy="76410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u="sng" dirty="0">
                <a:solidFill>
                  <a:prstClr val="black"/>
                </a:solidFill>
              </a:rPr>
              <a:t>Location</a:t>
            </a:r>
            <a:br>
              <a:rPr lang="en-US" sz="1400" u="sng" dirty="0">
                <a:solidFill>
                  <a:srgbClr val="7030A0"/>
                </a:solidFill>
              </a:rPr>
            </a:br>
            <a:br>
              <a:rPr lang="en-US" sz="1400" u="sng" dirty="0">
                <a:solidFill>
                  <a:srgbClr val="7030A0"/>
                </a:solidFill>
              </a:rPr>
            </a:br>
            <a:r>
              <a:rPr lang="en-US" sz="1400" dirty="0">
                <a:solidFill>
                  <a:srgbClr val="7030A0"/>
                </a:solidFill>
              </a:rPr>
              <a:t>HospLoc2</a:t>
            </a:r>
            <a:br>
              <a:rPr lang="en-US" sz="1200" dirty="0">
                <a:solidFill>
                  <a:sysClr val="windowText" lastClr="000000"/>
                </a:solidFill>
              </a:rPr>
            </a:br>
            <a:endParaRPr lang="en-US" sz="1200" dirty="0">
              <a:solidFill>
                <a:sysClr val="windowText" lastClr="000000"/>
              </a:solidFill>
            </a:endParaRP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6B62BBDD-2704-8045-8F9C-73B81AAE534D}"/>
              </a:ext>
            </a:extLst>
          </p:cNvPr>
          <p:cNvCxnSpPr>
            <a:cxnSpLocks/>
            <a:stCxn id="5" idx="3"/>
            <a:endCxn id="26" idx="1"/>
          </p:cNvCxnSpPr>
          <p:nvPr/>
        </p:nvCxnSpPr>
        <p:spPr>
          <a:xfrm flipV="1">
            <a:off x="5853411" y="508431"/>
            <a:ext cx="290897" cy="17226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ounded Rectangle 36">
            <a:extLst>
              <a:ext uri="{FF2B5EF4-FFF2-40B4-BE49-F238E27FC236}">
                <a16:creationId xmlns:a16="http://schemas.microsoft.com/office/drawing/2014/main" id="{236B9289-4D56-E245-B3D8-2C9DFFBE5AEB}"/>
              </a:ext>
            </a:extLst>
          </p:cNvPr>
          <p:cNvSpPr/>
          <p:nvPr/>
        </p:nvSpPr>
        <p:spPr>
          <a:xfrm>
            <a:off x="6040266" y="5642741"/>
            <a:ext cx="1462134" cy="76410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u="sng" dirty="0">
                <a:solidFill>
                  <a:schemeClr val="tx1"/>
                </a:solidFill>
              </a:rPr>
              <a:t>Location</a:t>
            </a:r>
            <a:br>
              <a:rPr lang="en-US" sz="1400" u="sng" dirty="0">
                <a:solidFill>
                  <a:srgbClr val="7030A0"/>
                </a:solidFill>
              </a:rPr>
            </a:br>
            <a:br>
              <a:rPr lang="en-US" sz="1400" u="sng" dirty="0">
                <a:solidFill>
                  <a:srgbClr val="7030A0"/>
                </a:solidFill>
              </a:rPr>
            </a:br>
            <a:r>
              <a:rPr lang="en-US" sz="1400" dirty="0">
                <a:solidFill>
                  <a:srgbClr val="7030A0"/>
                </a:solidFill>
              </a:rPr>
              <a:t>HospLoc1</a:t>
            </a:r>
            <a:br>
              <a:rPr lang="en-US" sz="1200" dirty="0">
                <a:solidFill>
                  <a:sysClr val="windowText" lastClr="000000"/>
                </a:solidFill>
              </a:rPr>
            </a:br>
            <a:br>
              <a:rPr lang="en-US" sz="1200" dirty="0">
                <a:solidFill>
                  <a:sysClr val="windowText" lastClr="000000"/>
                </a:solidFill>
              </a:rPr>
            </a:br>
            <a:endParaRPr lang="en-US" sz="1200" dirty="0">
              <a:solidFill>
                <a:sysClr val="windowText" lastClr="000000"/>
              </a:solidFill>
            </a:endParaRP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6EADE7F1-374E-CA4F-A151-14EDD9B332CA}"/>
              </a:ext>
            </a:extLst>
          </p:cNvPr>
          <p:cNvCxnSpPr>
            <a:cxnSpLocks/>
            <a:stCxn id="7" idx="3"/>
          </p:cNvCxnSpPr>
          <p:nvPr/>
        </p:nvCxnSpPr>
        <p:spPr>
          <a:xfrm>
            <a:off x="5460846" y="5285303"/>
            <a:ext cx="3107540" cy="2346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1CE1E624-1D98-DB48-B2EF-50F180ED95C4}"/>
              </a:ext>
            </a:extLst>
          </p:cNvPr>
          <p:cNvCxnSpPr>
            <a:cxnSpLocks/>
            <a:endCxn id="8" idx="1"/>
          </p:cNvCxnSpPr>
          <p:nvPr/>
        </p:nvCxnSpPr>
        <p:spPr>
          <a:xfrm flipV="1">
            <a:off x="5490594" y="4099166"/>
            <a:ext cx="3077792" cy="9046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AC68D503-3013-0742-A3BA-6FFA6BB01F17}"/>
              </a:ext>
            </a:extLst>
          </p:cNvPr>
          <p:cNvCxnSpPr>
            <a:cxnSpLocks/>
            <a:endCxn id="37" idx="0"/>
          </p:cNvCxnSpPr>
          <p:nvPr/>
        </p:nvCxnSpPr>
        <p:spPr>
          <a:xfrm>
            <a:off x="5490594" y="5419788"/>
            <a:ext cx="1280739" cy="2229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9DD59DA1-9B80-5E43-95CD-F0FC13115907}"/>
              </a:ext>
            </a:extLst>
          </p:cNvPr>
          <p:cNvCxnSpPr>
            <a:cxnSpLocks/>
            <a:stCxn id="10" idx="1"/>
            <a:endCxn id="37" idx="3"/>
          </p:cNvCxnSpPr>
          <p:nvPr/>
        </p:nvCxnSpPr>
        <p:spPr>
          <a:xfrm flipH="1">
            <a:off x="7502400" y="5889762"/>
            <a:ext cx="1071132" cy="1350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6DE7536B-C67F-C549-ACAD-1F6FFF16EE49}"/>
              </a:ext>
            </a:extLst>
          </p:cNvPr>
          <p:cNvCxnSpPr>
            <a:cxnSpLocks/>
            <a:stCxn id="10" idx="0"/>
            <a:endCxn id="8" idx="2"/>
          </p:cNvCxnSpPr>
          <p:nvPr/>
        </p:nvCxnSpPr>
        <p:spPr>
          <a:xfrm flipH="1" flipV="1">
            <a:off x="9628768" y="4656917"/>
            <a:ext cx="116015" cy="4408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A4952DD8-7B6F-A140-98BD-48E4F5421F1E}"/>
              </a:ext>
            </a:extLst>
          </p:cNvPr>
          <p:cNvCxnSpPr>
            <a:cxnSpLocks/>
            <a:stCxn id="9" idx="2"/>
          </p:cNvCxnSpPr>
          <p:nvPr/>
        </p:nvCxnSpPr>
        <p:spPr>
          <a:xfrm flipH="1">
            <a:off x="9506779" y="1402961"/>
            <a:ext cx="127136" cy="3960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41B46249-CAD1-874D-A661-543ED1EC6EC6}"/>
              </a:ext>
            </a:extLst>
          </p:cNvPr>
          <p:cNvCxnSpPr>
            <a:cxnSpLocks/>
            <a:endCxn id="26" idx="3"/>
          </p:cNvCxnSpPr>
          <p:nvPr/>
        </p:nvCxnSpPr>
        <p:spPr>
          <a:xfrm flipH="1">
            <a:off x="7463632" y="440913"/>
            <a:ext cx="999032" cy="675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956ACD9D-0519-2949-953B-0568F8AAAEC1}"/>
              </a:ext>
            </a:extLst>
          </p:cNvPr>
          <p:cNvSpPr txBox="1"/>
          <p:nvPr/>
        </p:nvSpPr>
        <p:spPr>
          <a:xfrm>
            <a:off x="2704349" y="3150108"/>
            <a:ext cx="9189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practitioner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AA9C8242-F3AF-6E4E-B746-5D17CC73DB0F}"/>
              </a:ext>
            </a:extLst>
          </p:cNvPr>
          <p:cNvSpPr txBox="1"/>
          <p:nvPr/>
        </p:nvSpPr>
        <p:spPr>
          <a:xfrm>
            <a:off x="2522149" y="1859349"/>
            <a:ext cx="9189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practitioner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E89D40C5-8D76-D642-9B46-0B49CDBCB28D}"/>
              </a:ext>
            </a:extLst>
          </p:cNvPr>
          <p:cNvSpPr txBox="1"/>
          <p:nvPr/>
        </p:nvSpPr>
        <p:spPr>
          <a:xfrm>
            <a:off x="6517140" y="2363898"/>
            <a:ext cx="9547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organization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F9030DD0-FA27-C44E-932C-9CBE61CA23A0}"/>
              </a:ext>
            </a:extLst>
          </p:cNvPr>
          <p:cNvSpPr txBox="1"/>
          <p:nvPr/>
        </p:nvSpPr>
        <p:spPr>
          <a:xfrm>
            <a:off x="9744782" y="4783624"/>
            <a:ext cx="88851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providedBy</a:t>
            </a:r>
            <a:endParaRPr lang="en-US" sz="1200" dirty="0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A63A762B-9F3E-A841-96BC-2958BA1FBC7E}"/>
              </a:ext>
            </a:extLst>
          </p:cNvPr>
          <p:cNvSpPr txBox="1"/>
          <p:nvPr/>
        </p:nvSpPr>
        <p:spPr>
          <a:xfrm>
            <a:off x="9506779" y="1522482"/>
            <a:ext cx="88851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providedBy</a:t>
            </a:r>
            <a:endParaRPr lang="en-US" sz="1200" dirty="0"/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9B268C09-5622-1A44-A84D-8220B5B127E0}"/>
              </a:ext>
            </a:extLst>
          </p:cNvPr>
          <p:cNvSpPr txBox="1"/>
          <p:nvPr/>
        </p:nvSpPr>
        <p:spPr>
          <a:xfrm>
            <a:off x="7522895" y="141444"/>
            <a:ext cx="6869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location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1C9F2822-9E44-9E4F-AA14-838E29D6E267}"/>
              </a:ext>
            </a:extLst>
          </p:cNvPr>
          <p:cNvSpPr txBox="1"/>
          <p:nvPr/>
        </p:nvSpPr>
        <p:spPr>
          <a:xfrm>
            <a:off x="7602963" y="6019504"/>
            <a:ext cx="6869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location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2AEB3EFF-89BF-5C4F-A87D-86858D205F0F}"/>
              </a:ext>
            </a:extLst>
          </p:cNvPr>
          <p:cNvSpPr txBox="1"/>
          <p:nvPr/>
        </p:nvSpPr>
        <p:spPr>
          <a:xfrm>
            <a:off x="6293958" y="4266973"/>
            <a:ext cx="9547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organization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323E9151-D4ED-8D43-91E2-16FA42181BB5}"/>
              </a:ext>
            </a:extLst>
          </p:cNvPr>
          <p:cNvSpPr txBox="1"/>
          <p:nvPr/>
        </p:nvSpPr>
        <p:spPr>
          <a:xfrm>
            <a:off x="6695363" y="1555676"/>
            <a:ext cx="12872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healthcareservice</a:t>
            </a:r>
            <a:endParaRPr lang="en-US" sz="1200" dirty="0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7C256D3D-0B6F-554C-AFF1-BCC616D3DDEC}"/>
              </a:ext>
            </a:extLst>
          </p:cNvPr>
          <p:cNvSpPr txBox="1"/>
          <p:nvPr/>
        </p:nvSpPr>
        <p:spPr>
          <a:xfrm>
            <a:off x="6643719" y="4763246"/>
            <a:ext cx="12872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healthcareservice</a:t>
            </a:r>
            <a:endParaRPr lang="en-US" sz="12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09C6232-CCCC-5F46-9C36-ACAE9A1CB476}"/>
              </a:ext>
            </a:extLst>
          </p:cNvPr>
          <p:cNvSpPr txBox="1"/>
          <p:nvPr/>
        </p:nvSpPr>
        <p:spPr>
          <a:xfrm>
            <a:off x="213825" y="42413"/>
            <a:ext cx="2299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Example:   Practitioner</a:t>
            </a:r>
          </a:p>
        </p:txBody>
      </p: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3EE00BC9-6186-E946-B5DA-EE08B06DF302}"/>
              </a:ext>
            </a:extLst>
          </p:cNvPr>
          <p:cNvSpPr/>
          <p:nvPr/>
        </p:nvSpPr>
        <p:spPr>
          <a:xfrm>
            <a:off x="4368895" y="3293413"/>
            <a:ext cx="1987617" cy="92265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u="sng" dirty="0">
                <a:solidFill>
                  <a:sysClr val="windowText" lastClr="000000"/>
                </a:solidFill>
              </a:rPr>
              <a:t>Network</a:t>
            </a:r>
          </a:p>
          <a:p>
            <a:pPr algn="ctr"/>
            <a:r>
              <a:rPr lang="en-US" dirty="0" err="1">
                <a:solidFill>
                  <a:srgbClr val="7030A0"/>
                </a:solidFill>
              </a:rPr>
              <a:t>AcmeofCTStdNet</a:t>
            </a:r>
            <a:endParaRPr lang="en-US" dirty="0">
              <a:solidFill>
                <a:srgbClr val="7030A0"/>
              </a:solidFill>
            </a:endParaRPr>
          </a:p>
          <a:p>
            <a:pPr algn="ctr"/>
            <a:endParaRPr lang="en-US" sz="1600" u="sng" dirty="0">
              <a:solidFill>
                <a:sysClr val="windowText" lastClr="000000"/>
              </a:solidFill>
            </a:endParaRPr>
          </a:p>
          <a:p>
            <a:pPr algn="ctr"/>
            <a:endParaRPr lang="en-US" sz="1600" u="sng" dirty="0">
              <a:solidFill>
                <a:sysClr val="windowText" lastClr="000000"/>
              </a:solidFill>
            </a:endParaRP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A83B05DE-C749-2743-B81C-86E3B9F271A9}"/>
              </a:ext>
            </a:extLst>
          </p:cNvPr>
          <p:cNvCxnSpPr>
            <a:cxnSpLocks/>
          </p:cNvCxnSpPr>
          <p:nvPr/>
        </p:nvCxnSpPr>
        <p:spPr>
          <a:xfrm>
            <a:off x="4878828" y="2904599"/>
            <a:ext cx="312958" cy="3888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CF675CD0-4900-CF4D-81BF-2A8DB35C6DB0}"/>
              </a:ext>
            </a:extLst>
          </p:cNvPr>
          <p:cNvCxnSpPr>
            <a:cxnSpLocks/>
            <a:stCxn id="7" idx="0"/>
            <a:endCxn id="35" idx="2"/>
          </p:cNvCxnSpPr>
          <p:nvPr/>
        </p:nvCxnSpPr>
        <p:spPr>
          <a:xfrm flipV="1">
            <a:off x="4319742" y="4216071"/>
            <a:ext cx="1042962" cy="3725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58ACB50D-E33C-9A40-90CB-A25DDDC1001B}"/>
              </a:ext>
            </a:extLst>
          </p:cNvPr>
          <p:cNvCxnSpPr>
            <a:cxnSpLocks/>
            <a:stCxn id="44" idx="0"/>
          </p:cNvCxnSpPr>
          <p:nvPr/>
        </p:nvCxnSpPr>
        <p:spPr>
          <a:xfrm flipH="1" flipV="1">
            <a:off x="1370665" y="2773804"/>
            <a:ext cx="128346" cy="8320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ounded Rectangle 43">
            <a:extLst>
              <a:ext uri="{FF2B5EF4-FFF2-40B4-BE49-F238E27FC236}">
                <a16:creationId xmlns:a16="http://schemas.microsoft.com/office/drawing/2014/main" id="{CFB7E5C5-E2C3-394A-BC21-83A8875B422E}"/>
              </a:ext>
            </a:extLst>
          </p:cNvPr>
          <p:cNvSpPr/>
          <p:nvPr/>
        </p:nvSpPr>
        <p:spPr>
          <a:xfrm>
            <a:off x="223770" y="3605892"/>
            <a:ext cx="2550481" cy="108985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u="sng" dirty="0" err="1">
                <a:solidFill>
                  <a:sysClr val="windowText" lastClr="000000"/>
                </a:solidFill>
              </a:rPr>
              <a:t>PractitionerRole</a:t>
            </a:r>
            <a:br>
              <a:rPr lang="en-US" sz="1200" u="sng" dirty="0">
                <a:solidFill>
                  <a:sysClr val="windowText" lastClr="000000"/>
                </a:solidFill>
              </a:rPr>
            </a:br>
            <a:r>
              <a:rPr lang="en-US" sz="1200" dirty="0">
                <a:solidFill>
                  <a:sysClr val="windowText" lastClr="000000"/>
                </a:solidFill>
              </a:rPr>
              <a:t>code: Admitting Privileges (AP)</a:t>
            </a:r>
            <a:br>
              <a:rPr lang="en-US" sz="1200" dirty="0">
                <a:solidFill>
                  <a:sysClr val="windowText" lastClr="000000"/>
                </a:solidFill>
              </a:rPr>
            </a:br>
            <a:endParaRPr lang="en-US" sz="1200" dirty="0">
              <a:solidFill>
                <a:sysClr val="windowText" lastClr="000000"/>
              </a:solidFill>
            </a:endParaRPr>
          </a:p>
          <a:p>
            <a:r>
              <a:rPr lang="en-US" sz="1400" dirty="0">
                <a:solidFill>
                  <a:srgbClr val="7030A0"/>
                </a:solidFill>
              </a:rPr>
              <a:t>JoeSmithRole3</a:t>
            </a:r>
            <a:endParaRPr lang="en-US" sz="1200" dirty="0">
              <a:solidFill>
                <a:srgbClr val="7030A0"/>
              </a:solidFill>
            </a:endParaRPr>
          </a:p>
          <a:p>
            <a:endParaRPr lang="en-US" sz="1200" dirty="0">
              <a:solidFill>
                <a:sysClr val="windowText" lastClr="000000"/>
              </a:solidFill>
            </a:endParaRP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F2FF169A-223F-CF46-8926-8A6BFED70B95}"/>
              </a:ext>
            </a:extLst>
          </p:cNvPr>
          <p:cNvCxnSpPr>
            <a:cxnSpLocks/>
            <a:stCxn id="44" idx="2"/>
            <a:endCxn id="54" idx="0"/>
          </p:cNvCxnSpPr>
          <p:nvPr/>
        </p:nvCxnSpPr>
        <p:spPr>
          <a:xfrm>
            <a:off x="1499011" y="4695743"/>
            <a:ext cx="417052" cy="9609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31E811F6-41AB-A34A-8A4E-55E8920F249F}"/>
              </a:ext>
            </a:extLst>
          </p:cNvPr>
          <p:cNvSpPr txBox="1"/>
          <p:nvPr/>
        </p:nvSpPr>
        <p:spPr>
          <a:xfrm>
            <a:off x="885842" y="3079023"/>
            <a:ext cx="9189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practitioner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111E7C5-C4EA-2D47-9577-30CD3BEFEF80}"/>
              </a:ext>
            </a:extLst>
          </p:cNvPr>
          <p:cNvSpPr txBox="1"/>
          <p:nvPr/>
        </p:nvSpPr>
        <p:spPr>
          <a:xfrm>
            <a:off x="541689" y="5151527"/>
            <a:ext cx="9547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organization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65770B8D-5D2D-794A-AB6D-B837C29A3856}"/>
              </a:ext>
            </a:extLst>
          </p:cNvPr>
          <p:cNvSpPr txBox="1"/>
          <p:nvPr/>
        </p:nvSpPr>
        <p:spPr>
          <a:xfrm>
            <a:off x="3714477" y="4304713"/>
            <a:ext cx="7066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network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71C04D99-2D29-A64E-8F78-32C453BA5EFD}"/>
              </a:ext>
            </a:extLst>
          </p:cNvPr>
          <p:cNvSpPr txBox="1"/>
          <p:nvPr/>
        </p:nvSpPr>
        <p:spPr>
          <a:xfrm>
            <a:off x="4193416" y="2928076"/>
            <a:ext cx="7066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network</a:t>
            </a:r>
          </a:p>
        </p:txBody>
      </p:sp>
      <p:sp>
        <p:nvSpPr>
          <p:cNvPr id="54" name="Rounded Rectangle 53">
            <a:extLst>
              <a:ext uri="{FF2B5EF4-FFF2-40B4-BE49-F238E27FC236}">
                <a16:creationId xmlns:a16="http://schemas.microsoft.com/office/drawing/2014/main" id="{D730D9C3-B27D-3141-9F07-9C51E9A66102}"/>
              </a:ext>
            </a:extLst>
          </p:cNvPr>
          <p:cNvSpPr/>
          <p:nvPr/>
        </p:nvSpPr>
        <p:spPr>
          <a:xfrm>
            <a:off x="855681" y="5656650"/>
            <a:ext cx="2120763" cy="111550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u="sng" dirty="0">
                <a:solidFill>
                  <a:sysClr val="windowText" lastClr="000000"/>
                </a:solidFill>
              </a:rPr>
              <a:t>Organization</a:t>
            </a:r>
            <a:br>
              <a:rPr lang="en-US" sz="1600" u="sng" dirty="0">
                <a:solidFill>
                  <a:sysClr val="windowText" lastClr="000000"/>
                </a:solidFill>
              </a:rPr>
            </a:br>
            <a:br>
              <a:rPr lang="en-US" sz="1600" u="sng" dirty="0">
                <a:solidFill>
                  <a:sysClr val="windowText" lastClr="000000"/>
                </a:solidFill>
              </a:rPr>
            </a:br>
            <a:r>
              <a:rPr lang="en-US" sz="1600" dirty="0">
                <a:solidFill>
                  <a:srgbClr val="7030A0"/>
                </a:solidFill>
              </a:rPr>
              <a:t>Hospital</a:t>
            </a:r>
            <a:endParaRPr lang="en-US" sz="16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63498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985B9-FBF9-2342-A019-0A41E5306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825" y="561477"/>
            <a:ext cx="10404132" cy="525359"/>
          </a:xfrm>
        </p:spPr>
        <p:txBody>
          <a:bodyPr>
            <a:normAutofit fontScale="90000"/>
          </a:bodyPr>
          <a:lstStyle/>
          <a:p>
            <a:r>
              <a:rPr lang="en-US" sz="1200" dirty="0">
                <a:latin typeface="+mn-lt"/>
              </a:rPr>
              <a:t>Dr Smith </a:t>
            </a:r>
            <a:br>
              <a:rPr lang="en-US" sz="1200" dirty="0">
                <a:latin typeface="+mn-lt"/>
              </a:rPr>
            </a:br>
            <a:r>
              <a:rPr lang="en-US" sz="1200" dirty="0">
                <a:latin typeface="+mn-lt"/>
              </a:rPr>
              <a:t>    works M-W-F in one group</a:t>
            </a:r>
            <a:br>
              <a:rPr lang="en-US" sz="1200" dirty="0">
                <a:latin typeface="+mn-lt"/>
              </a:rPr>
            </a:br>
            <a:r>
              <a:rPr lang="en-US" sz="1200" dirty="0">
                <a:latin typeface="+mn-lt"/>
              </a:rPr>
              <a:t>     works </a:t>
            </a:r>
            <a:r>
              <a:rPr lang="en-US" sz="1200" dirty="0" err="1">
                <a:latin typeface="+mn-lt"/>
              </a:rPr>
              <a:t>tu</a:t>
            </a:r>
            <a:r>
              <a:rPr lang="en-US" sz="1200" dirty="0">
                <a:latin typeface="+mn-lt"/>
              </a:rPr>
              <a:t>-Th in another group</a:t>
            </a:r>
            <a:br>
              <a:rPr lang="en-US" sz="1200" dirty="0">
                <a:latin typeface="+mn-lt"/>
              </a:rPr>
            </a:br>
            <a:r>
              <a:rPr lang="en-US" sz="1200" dirty="0">
                <a:latin typeface="+mn-lt"/>
              </a:rPr>
              <a:t>     has hospital admitting privileges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584484EC-20AA-6441-8A47-005763E3BB09}"/>
              </a:ext>
            </a:extLst>
          </p:cNvPr>
          <p:cNvSpPr/>
          <p:nvPr/>
        </p:nvSpPr>
        <p:spPr>
          <a:xfrm>
            <a:off x="460803" y="1483201"/>
            <a:ext cx="2013148" cy="253168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u="sng" dirty="0">
                <a:solidFill>
                  <a:sysClr val="windowText" lastClr="000000"/>
                </a:solidFill>
              </a:rPr>
              <a:t>Practitioner</a:t>
            </a:r>
            <a:br>
              <a:rPr lang="en-US" sz="1200" u="sng" dirty="0">
                <a:solidFill>
                  <a:sysClr val="windowText" lastClr="000000"/>
                </a:solidFill>
              </a:rPr>
            </a:br>
            <a:br>
              <a:rPr lang="en-US" sz="1200" u="sng" dirty="0">
                <a:solidFill>
                  <a:sysClr val="windowText" lastClr="000000"/>
                </a:solidFill>
              </a:rPr>
            </a:br>
            <a:r>
              <a:rPr lang="en-US" sz="1200" dirty="0">
                <a:solidFill>
                  <a:schemeClr val="accent1">
                    <a:lumMod val="75000"/>
                  </a:schemeClr>
                </a:solidFill>
              </a:rPr>
              <a:t>Name: Jane Smith</a:t>
            </a:r>
          </a:p>
          <a:p>
            <a:r>
              <a:rPr lang="en-US" sz="1200" dirty="0">
                <a:solidFill>
                  <a:schemeClr val="accent1">
                    <a:lumMod val="75000"/>
                  </a:schemeClr>
                </a:solidFill>
              </a:rPr>
              <a:t>Qualifications: </a:t>
            </a:r>
          </a:p>
          <a:p>
            <a:pPr marL="285750" indent="-285750">
              <a:buFontTx/>
              <a:buChar char="-"/>
            </a:pPr>
            <a:r>
              <a:rPr lang="en-US" sz="1200" dirty="0">
                <a:solidFill>
                  <a:schemeClr val="accent1">
                    <a:lumMod val="75000"/>
                  </a:schemeClr>
                </a:solidFill>
              </a:rPr>
              <a:t>Medical Doctor (issuer IL)</a:t>
            </a:r>
          </a:p>
          <a:p>
            <a:pPr marL="285750" indent="-285750">
              <a:buFontTx/>
              <a:buChar char="-"/>
            </a:pPr>
            <a:r>
              <a:rPr lang="en-US" sz="1200" dirty="0">
                <a:solidFill>
                  <a:schemeClr val="accent1">
                    <a:lumMod val="75000"/>
                  </a:schemeClr>
                </a:solidFill>
              </a:rPr>
              <a:t>Internal Medicine (issuer ABIM)</a:t>
            </a:r>
          </a:p>
          <a:p>
            <a:pPr marL="285750" indent="-285750">
              <a:buFontTx/>
              <a:buChar char="-"/>
            </a:pPr>
            <a:r>
              <a:rPr lang="en-US" sz="1200" dirty="0">
                <a:solidFill>
                  <a:schemeClr val="accent1">
                    <a:lumMod val="75000"/>
                  </a:schemeClr>
                </a:solidFill>
              </a:rPr>
              <a:t>Cardiology (issuer ABIM)</a:t>
            </a:r>
          </a:p>
          <a:p>
            <a:br>
              <a:rPr lang="en-US" sz="1200" dirty="0">
                <a:solidFill>
                  <a:sysClr val="windowText" lastClr="000000"/>
                </a:solidFill>
              </a:rPr>
            </a:br>
            <a:br>
              <a:rPr lang="en-US" sz="1200" dirty="0">
                <a:solidFill>
                  <a:sysClr val="windowText" lastClr="000000"/>
                </a:solidFill>
              </a:rPr>
            </a:br>
            <a:endParaRPr 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99858FBE-D34B-4B4B-9920-66D80F32D9CD}"/>
              </a:ext>
            </a:extLst>
          </p:cNvPr>
          <p:cNvSpPr/>
          <p:nvPr/>
        </p:nvSpPr>
        <p:spPr>
          <a:xfrm>
            <a:off x="3393986" y="435397"/>
            <a:ext cx="2241009" cy="96351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u="sng" dirty="0" err="1">
                <a:solidFill>
                  <a:sysClr val="windowText" lastClr="000000"/>
                </a:solidFill>
              </a:rPr>
              <a:t>PractitionerRole</a:t>
            </a:r>
            <a:br>
              <a:rPr lang="en-US" sz="1200" dirty="0">
                <a:solidFill>
                  <a:sysClr val="windowText" lastClr="000000"/>
                </a:solidFill>
              </a:rPr>
            </a:br>
            <a:r>
              <a:rPr lang="en-US" sz="1200" dirty="0">
                <a:solidFill>
                  <a:sysClr val="windowText" lastClr="000000"/>
                </a:solidFill>
              </a:rPr>
              <a:t>code: Physician</a:t>
            </a:r>
            <a:br>
              <a:rPr lang="en-US" sz="1200" dirty="0">
                <a:solidFill>
                  <a:sysClr val="windowText" lastClr="000000"/>
                </a:solidFill>
              </a:rPr>
            </a:br>
            <a:r>
              <a:rPr lang="en-US" sz="1200" dirty="0">
                <a:solidFill>
                  <a:sysClr val="windowText" lastClr="000000"/>
                </a:solidFill>
              </a:rPr>
              <a:t>Specialty:  Internal Medicine</a:t>
            </a:r>
            <a:br>
              <a:rPr lang="en-US" sz="1200" u="sng" dirty="0">
                <a:solidFill>
                  <a:sysClr val="windowText" lastClr="000000"/>
                </a:solidFill>
              </a:rPr>
            </a:br>
            <a:r>
              <a:rPr lang="en-US" sz="1200" dirty="0">
                <a:solidFill>
                  <a:sysClr val="windowText" lastClr="000000"/>
                </a:solidFill>
              </a:rPr>
              <a:t>Available: M-W-F</a:t>
            </a:r>
            <a:br>
              <a:rPr lang="en-US" sz="1200" dirty="0">
                <a:solidFill>
                  <a:sysClr val="windowText" lastClr="000000"/>
                </a:solidFill>
              </a:rPr>
            </a:br>
            <a:endParaRPr 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862AF48F-F599-BF47-8B96-5DE7AE0F5643}"/>
              </a:ext>
            </a:extLst>
          </p:cNvPr>
          <p:cNvSpPr/>
          <p:nvPr/>
        </p:nvSpPr>
        <p:spPr>
          <a:xfrm>
            <a:off x="7148778" y="1988956"/>
            <a:ext cx="2282208" cy="124508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u="sng" dirty="0">
                <a:solidFill>
                  <a:sysClr val="windowText" lastClr="000000"/>
                </a:solidFill>
              </a:rPr>
              <a:t>Organization</a:t>
            </a:r>
            <a:br>
              <a:rPr lang="en-US" sz="1200" u="sng" dirty="0">
                <a:solidFill>
                  <a:sysClr val="windowText" lastClr="000000"/>
                </a:solidFill>
              </a:rPr>
            </a:br>
            <a:br>
              <a:rPr lang="en-US" sz="1200" u="sng" dirty="0">
                <a:solidFill>
                  <a:sysClr val="windowText" lastClr="000000"/>
                </a:solidFill>
              </a:rPr>
            </a:br>
            <a:r>
              <a:rPr lang="en-US" sz="1200" dirty="0">
                <a:solidFill>
                  <a:sysClr val="windowText" lastClr="000000"/>
                </a:solidFill>
              </a:rPr>
              <a:t>Name: Internal Medicine LLC</a:t>
            </a:r>
          </a:p>
          <a:p>
            <a:r>
              <a:rPr lang="en-US" sz="1200" dirty="0">
                <a:solidFill>
                  <a:sysClr val="windowText" lastClr="000000"/>
                </a:solidFill>
              </a:rPr>
              <a:t>Type: Provider Group</a:t>
            </a:r>
            <a:br>
              <a:rPr lang="en-US" sz="1200" dirty="0">
                <a:solidFill>
                  <a:sysClr val="windowText" lastClr="000000"/>
                </a:solidFill>
              </a:rPr>
            </a:br>
            <a:br>
              <a:rPr lang="en-US" sz="1200" dirty="0">
                <a:solidFill>
                  <a:sysClr val="windowText" lastClr="000000"/>
                </a:solidFill>
              </a:rPr>
            </a:br>
            <a:endParaRPr 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721493F5-5D29-2D48-9B8D-E7F90923840C}"/>
              </a:ext>
            </a:extLst>
          </p:cNvPr>
          <p:cNvSpPr/>
          <p:nvPr/>
        </p:nvSpPr>
        <p:spPr>
          <a:xfrm>
            <a:off x="3695349" y="3174122"/>
            <a:ext cx="2598556" cy="118406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200" u="sng" dirty="0" err="1">
                <a:solidFill>
                  <a:sysClr val="windowText" lastClr="000000"/>
                </a:solidFill>
              </a:rPr>
              <a:t>PractitionerRole</a:t>
            </a:r>
            <a:br>
              <a:rPr lang="en-US" sz="1200" u="sng" dirty="0">
                <a:solidFill>
                  <a:sysClr val="windowText" lastClr="000000"/>
                </a:solidFill>
              </a:rPr>
            </a:br>
            <a:r>
              <a:rPr lang="en-US" sz="1200" dirty="0">
                <a:solidFill>
                  <a:sysClr val="windowText" lastClr="000000"/>
                </a:solidFill>
              </a:rPr>
              <a:t>code: Physician (PH)</a:t>
            </a:r>
            <a:br>
              <a:rPr lang="en-US" sz="1200" dirty="0">
                <a:solidFill>
                  <a:sysClr val="windowText" lastClr="000000"/>
                </a:solidFill>
              </a:rPr>
            </a:br>
            <a:r>
              <a:rPr lang="en-US" sz="1200" dirty="0">
                <a:solidFill>
                  <a:schemeClr val="accent1">
                    <a:lumMod val="75000"/>
                  </a:schemeClr>
                </a:solidFill>
              </a:rPr>
              <a:t>Specialty: </a:t>
            </a:r>
          </a:p>
          <a:p>
            <a:pPr marL="171450" indent="-171450">
              <a:buFontTx/>
              <a:buChar char="-"/>
            </a:pPr>
            <a:r>
              <a:rPr lang="en-US" sz="1200" dirty="0">
                <a:solidFill>
                  <a:schemeClr val="accent1">
                    <a:lumMod val="75000"/>
                  </a:schemeClr>
                </a:solidFill>
              </a:rPr>
              <a:t>Internal Medicine</a:t>
            </a:r>
          </a:p>
          <a:p>
            <a:pPr marL="171450" indent="-171450">
              <a:buFontTx/>
              <a:buChar char="-"/>
            </a:pPr>
            <a:r>
              <a:rPr lang="en-US" sz="1200" dirty="0">
                <a:solidFill>
                  <a:schemeClr val="accent1">
                    <a:lumMod val="75000"/>
                  </a:schemeClr>
                </a:solidFill>
              </a:rPr>
              <a:t>Cardiology</a:t>
            </a:r>
          </a:p>
          <a:p>
            <a:pPr marL="171450" indent="-171450">
              <a:buFontTx/>
              <a:buChar char="-"/>
            </a:pPr>
            <a:r>
              <a:rPr lang="en-US" sz="1200" dirty="0">
                <a:solidFill>
                  <a:sysClr val="windowText" lastClr="000000"/>
                </a:solidFill>
              </a:rPr>
              <a:t>Available: Tu-Th</a:t>
            </a:r>
            <a:endParaRPr lang="en-US" sz="1200" dirty="0">
              <a:solidFill>
                <a:schemeClr val="accent1">
                  <a:lumMod val="75000"/>
                </a:schemeClr>
              </a:solidFill>
            </a:endParaRPr>
          </a:p>
          <a:p>
            <a:br>
              <a:rPr lang="en-US" sz="1200" dirty="0">
                <a:solidFill>
                  <a:sysClr val="windowText" lastClr="000000"/>
                </a:solidFill>
              </a:rPr>
            </a:br>
            <a:endParaRPr 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84395C8F-24BA-0B47-BDBB-5DBAD06DB831}"/>
              </a:ext>
            </a:extLst>
          </p:cNvPr>
          <p:cNvSpPr/>
          <p:nvPr/>
        </p:nvSpPr>
        <p:spPr>
          <a:xfrm>
            <a:off x="7229500" y="3582663"/>
            <a:ext cx="2120763" cy="111550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u="sng" dirty="0">
                <a:solidFill>
                  <a:sysClr val="windowText" lastClr="000000"/>
                </a:solidFill>
              </a:rPr>
              <a:t>Organization</a:t>
            </a:r>
            <a:br>
              <a:rPr lang="en-US" sz="1200" u="sng" dirty="0">
                <a:solidFill>
                  <a:sysClr val="windowText" lastClr="000000"/>
                </a:solidFill>
              </a:rPr>
            </a:br>
            <a:br>
              <a:rPr lang="en-US" sz="1200" u="sng" dirty="0">
                <a:solidFill>
                  <a:sysClr val="windowText" lastClr="000000"/>
                </a:solidFill>
              </a:rPr>
            </a:br>
            <a:r>
              <a:rPr lang="en-US" sz="1200" dirty="0">
                <a:solidFill>
                  <a:sysClr val="windowText" lastClr="000000"/>
                </a:solidFill>
              </a:rPr>
              <a:t>Name: </a:t>
            </a:r>
            <a:r>
              <a:rPr lang="en-US" sz="1200" dirty="0">
                <a:solidFill>
                  <a:schemeClr val="accent1">
                    <a:lumMod val="75000"/>
                  </a:schemeClr>
                </a:solidFill>
              </a:rPr>
              <a:t>Multi-specialty Group Assoc</a:t>
            </a:r>
          </a:p>
          <a:p>
            <a:r>
              <a:rPr lang="en-US" sz="1200" dirty="0">
                <a:solidFill>
                  <a:schemeClr val="accent1">
                    <a:lumMod val="75000"/>
                  </a:schemeClr>
                </a:solidFill>
              </a:rPr>
              <a:t>Type: Provider Group</a:t>
            </a:r>
            <a:endParaRPr 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4C59622B-C37D-8543-BD81-B7B7A9D6E628}"/>
              </a:ext>
            </a:extLst>
          </p:cNvPr>
          <p:cNvSpPr/>
          <p:nvPr/>
        </p:nvSpPr>
        <p:spPr>
          <a:xfrm>
            <a:off x="8491476" y="189090"/>
            <a:ext cx="1933946" cy="121587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u="sng" dirty="0" err="1">
                <a:solidFill>
                  <a:sysClr val="windowText" lastClr="000000"/>
                </a:solidFill>
              </a:rPr>
              <a:t>HealthCareService</a:t>
            </a:r>
            <a:br>
              <a:rPr lang="en-US" sz="1200" u="sng" dirty="0">
                <a:solidFill>
                  <a:sysClr val="windowText" lastClr="000000"/>
                </a:solidFill>
              </a:rPr>
            </a:br>
            <a:br>
              <a:rPr lang="en-US" sz="1200" u="sng" dirty="0">
                <a:solidFill>
                  <a:sysClr val="windowText" lastClr="000000"/>
                </a:solidFill>
              </a:rPr>
            </a:br>
            <a:r>
              <a:rPr lang="en-US" sz="1200" dirty="0">
                <a:solidFill>
                  <a:sysClr val="windowText" lastClr="000000"/>
                </a:solidFill>
              </a:rPr>
              <a:t>category: Group</a:t>
            </a:r>
            <a:br>
              <a:rPr lang="en-US" sz="1200" dirty="0">
                <a:solidFill>
                  <a:sysClr val="windowText" lastClr="000000"/>
                </a:solidFill>
              </a:rPr>
            </a:br>
            <a:r>
              <a:rPr lang="en-US" sz="1200" dirty="0">
                <a:solidFill>
                  <a:sysClr val="windowText" lastClr="000000"/>
                </a:solidFill>
              </a:rPr>
              <a:t>specialty: Internal Medicine</a:t>
            </a:r>
            <a:br>
              <a:rPr lang="en-US" sz="1200" dirty="0">
                <a:solidFill>
                  <a:sysClr val="windowText" lastClr="000000"/>
                </a:solidFill>
              </a:rPr>
            </a:br>
            <a:br>
              <a:rPr lang="en-US" sz="1200" dirty="0">
                <a:solidFill>
                  <a:sysClr val="windowText" lastClr="000000"/>
                </a:solidFill>
              </a:rPr>
            </a:br>
            <a:endParaRPr 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680F9AF4-6F7E-374A-9EF6-413C74A91B50}"/>
              </a:ext>
            </a:extLst>
          </p:cNvPr>
          <p:cNvSpPr/>
          <p:nvPr/>
        </p:nvSpPr>
        <p:spPr>
          <a:xfrm>
            <a:off x="8697348" y="5085612"/>
            <a:ext cx="2342501" cy="158399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u="sng" dirty="0" err="1">
                <a:solidFill>
                  <a:sysClr val="windowText" lastClr="000000"/>
                </a:solidFill>
              </a:rPr>
              <a:t>HealthCareService</a:t>
            </a:r>
            <a:br>
              <a:rPr lang="en-US" sz="1200" u="sng" dirty="0">
                <a:solidFill>
                  <a:sysClr val="windowText" lastClr="000000"/>
                </a:solidFill>
              </a:rPr>
            </a:br>
            <a:br>
              <a:rPr lang="en-US" sz="1200" u="sng" dirty="0">
                <a:solidFill>
                  <a:sysClr val="windowText" lastClr="000000"/>
                </a:solidFill>
              </a:rPr>
            </a:br>
            <a:r>
              <a:rPr lang="en-US" sz="1200" dirty="0">
                <a:solidFill>
                  <a:sysClr val="windowText" lastClr="000000"/>
                </a:solidFill>
              </a:rPr>
              <a:t>category: Group</a:t>
            </a:r>
            <a:br>
              <a:rPr lang="en-US" sz="1200" dirty="0">
                <a:solidFill>
                  <a:sysClr val="windowText" lastClr="000000"/>
                </a:solidFill>
              </a:rPr>
            </a:br>
            <a:r>
              <a:rPr lang="en-US" sz="1200" dirty="0">
                <a:solidFill>
                  <a:sysClr val="windowText" lastClr="000000"/>
                </a:solidFill>
              </a:rPr>
              <a:t>Specialty: Cardiology, Internal Medicine, </a:t>
            </a:r>
            <a:r>
              <a:rPr lang="en-US" sz="1200" dirty="0" err="1">
                <a:solidFill>
                  <a:sysClr val="windowText" lastClr="000000"/>
                </a:solidFill>
              </a:rPr>
              <a:t>etc</a:t>
            </a:r>
            <a:br>
              <a:rPr lang="en-US" sz="1200" dirty="0">
                <a:solidFill>
                  <a:sysClr val="windowText" lastClr="000000"/>
                </a:solidFill>
              </a:rPr>
            </a:br>
            <a:br>
              <a:rPr lang="en-US" sz="1200" dirty="0">
                <a:solidFill>
                  <a:sysClr val="windowText" lastClr="000000"/>
                </a:solidFill>
              </a:rPr>
            </a:br>
            <a:endParaRPr lang="en-US" sz="1200" dirty="0">
              <a:solidFill>
                <a:sysClr val="windowText" lastClr="000000"/>
              </a:solidFill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A2FB60CA-8AA5-DA46-9103-7AFF99F5F78D}"/>
              </a:ext>
            </a:extLst>
          </p:cNvPr>
          <p:cNvCxnSpPr>
            <a:cxnSpLocks/>
            <a:stCxn id="5" idx="1"/>
          </p:cNvCxnSpPr>
          <p:nvPr/>
        </p:nvCxnSpPr>
        <p:spPr>
          <a:xfrm flipH="1">
            <a:off x="2242952" y="917155"/>
            <a:ext cx="1151034" cy="9115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0F85196A-6463-464F-9972-7A9EA4AFC171}"/>
              </a:ext>
            </a:extLst>
          </p:cNvPr>
          <p:cNvCxnSpPr>
            <a:cxnSpLocks/>
            <a:stCxn id="72" idx="0"/>
          </p:cNvCxnSpPr>
          <p:nvPr/>
        </p:nvCxnSpPr>
        <p:spPr>
          <a:xfrm flipH="1" flipV="1">
            <a:off x="1467377" y="3999732"/>
            <a:ext cx="1146780" cy="5811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CA617FB3-5B75-5845-B821-DA8F99BD18A4}"/>
              </a:ext>
            </a:extLst>
          </p:cNvPr>
          <p:cNvCxnSpPr>
            <a:cxnSpLocks/>
            <a:stCxn id="5" idx="3"/>
            <a:endCxn id="6" idx="1"/>
          </p:cNvCxnSpPr>
          <p:nvPr/>
        </p:nvCxnSpPr>
        <p:spPr>
          <a:xfrm>
            <a:off x="5634995" y="917155"/>
            <a:ext cx="1513783" cy="16943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0DB6E885-CEDB-D54C-9C05-558806737B42}"/>
              </a:ext>
            </a:extLst>
          </p:cNvPr>
          <p:cNvCxnSpPr>
            <a:cxnSpLocks/>
          </p:cNvCxnSpPr>
          <p:nvPr/>
        </p:nvCxnSpPr>
        <p:spPr>
          <a:xfrm flipV="1">
            <a:off x="7029085" y="451154"/>
            <a:ext cx="1462391" cy="9288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DF133FBA-CB99-124A-ABA3-D1D69A4684BE}"/>
              </a:ext>
            </a:extLst>
          </p:cNvPr>
          <p:cNvSpPr/>
          <p:nvPr/>
        </p:nvSpPr>
        <p:spPr>
          <a:xfrm>
            <a:off x="6144308" y="126377"/>
            <a:ext cx="1319324" cy="76410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u="sng" dirty="0">
                <a:solidFill>
                  <a:sysClr val="windowText" lastClr="000000"/>
                </a:solidFill>
              </a:rPr>
              <a:t>Location</a:t>
            </a:r>
            <a:br>
              <a:rPr lang="en-US" sz="1200" u="sng" dirty="0">
                <a:solidFill>
                  <a:sysClr val="windowText" lastClr="000000"/>
                </a:solidFill>
              </a:rPr>
            </a:br>
            <a:br>
              <a:rPr lang="en-US" sz="1200" u="sng" dirty="0">
                <a:solidFill>
                  <a:sysClr val="windowText" lastClr="000000"/>
                </a:solidFill>
              </a:rPr>
            </a:br>
            <a:r>
              <a:rPr lang="en-US" sz="1200" u="sng" dirty="0">
                <a:solidFill>
                  <a:schemeClr val="accent1">
                    <a:lumMod val="75000"/>
                  </a:schemeClr>
                </a:solidFill>
              </a:rPr>
              <a:t>Location</a:t>
            </a:r>
            <a:br>
              <a:rPr lang="en-US" sz="12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1200" dirty="0">
                <a:solidFill>
                  <a:schemeClr val="accent1">
                    <a:lumMod val="75000"/>
                  </a:schemeClr>
                </a:solidFill>
              </a:rPr>
              <a:t>123 Main St Ste </a:t>
            </a:r>
            <a:r>
              <a:rPr lang="en-US" sz="1200" dirty="0">
                <a:solidFill>
                  <a:srgbClr val="FF0000"/>
                </a:solidFill>
              </a:rPr>
              <a:t>4</a:t>
            </a:r>
          </a:p>
          <a:p>
            <a:r>
              <a:rPr lang="en-US" sz="1200" dirty="0">
                <a:solidFill>
                  <a:schemeClr val="accent1">
                    <a:lumMod val="75000"/>
                  </a:schemeClr>
                </a:solidFill>
              </a:rPr>
              <a:t>Chicago IL 60601</a:t>
            </a:r>
          </a:p>
          <a:p>
            <a:br>
              <a:rPr lang="en-US" sz="1200" dirty="0">
                <a:solidFill>
                  <a:sysClr val="windowText" lastClr="000000"/>
                </a:solidFill>
              </a:rPr>
            </a:br>
            <a:endParaRPr lang="en-US" sz="1200" dirty="0">
              <a:solidFill>
                <a:sysClr val="windowText" lastClr="000000"/>
              </a:solidFill>
            </a:endParaRP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6B62BBDD-2704-8045-8F9C-73B81AAE534D}"/>
              </a:ext>
            </a:extLst>
          </p:cNvPr>
          <p:cNvCxnSpPr>
            <a:cxnSpLocks/>
            <a:stCxn id="5" idx="3"/>
            <a:endCxn id="26" idx="1"/>
          </p:cNvCxnSpPr>
          <p:nvPr/>
        </p:nvCxnSpPr>
        <p:spPr>
          <a:xfrm flipV="1">
            <a:off x="5634995" y="508431"/>
            <a:ext cx="509313" cy="4087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ounded Rectangle 36">
            <a:extLst>
              <a:ext uri="{FF2B5EF4-FFF2-40B4-BE49-F238E27FC236}">
                <a16:creationId xmlns:a16="http://schemas.microsoft.com/office/drawing/2014/main" id="{236B9289-4D56-E245-B3D8-2C9DFFBE5AEB}"/>
              </a:ext>
            </a:extLst>
          </p:cNvPr>
          <p:cNvSpPr/>
          <p:nvPr/>
        </p:nvSpPr>
        <p:spPr>
          <a:xfrm>
            <a:off x="6040266" y="5642741"/>
            <a:ext cx="1462134" cy="76410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u="sng" dirty="0">
                <a:solidFill>
                  <a:sysClr val="windowText" lastClr="000000"/>
                </a:solidFill>
              </a:rPr>
              <a:t>Location</a:t>
            </a:r>
            <a:br>
              <a:rPr lang="en-US" sz="1200" u="sng" dirty="0">
                <a:solidFill>
                  <a:sysClr val="windowText" lastClr="000000"/>
                </a:solidFill>
              </a:rPr>
            </a:br>
            <a:br>
              <a:rPr lang="en-US" sz="1200" u="sng" dirty="0">
                <a:solidFill>
                  <a:sysClr val="windowText" lastClr="000000"/>
                </a:solidFill>
              </a:rPr>
            </a:br>
            <a:r>
              <a:rPr lang="en-US" sz="1200" u="sng" dirty="0">
                <a:solidFill>
                  <a:schemeClr val="accent1">
                    <a:lumMod val="75000"/>
                  </a:schemeClr>
                </a:solidFill>
              </a:rPr>
              <a:t>Location</a:t>
            </a:r>
            <a:br>
              <a:rPr lang="en-US" sz="12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1200" dirty="0">
                <a:solidFill>
                  <a:schemeClr val="accent1">
                    <a:lumMod val="75000"/>
                  </a:schemeClr>
                </a:solidFill>
              </a:rPr>
              <a:t>123 Main St Ste </a:t>
            </a:r>
            <a:r>
              <a:rPr lang="en-US" sz="1200" dirty="0">
                <a:solidFill>
                  <a:srgbClr val="FF0000"/>
                </a:solidFill>
              </a:rPr>
              <a:t>1</a:t>
            </a:r>
          </a:p>
          <a:p>
            <a:r>
              <a:rPr lang="en-US" sz="1200" dirty="0">
                <a:solidFill>
                  <a:schemeClr val="accent1">
                    <a:lumMod val="75000"/>
                  </a:schemeClr>
                </a:solidFill>
              </a:rPr>
              <a:t>Chicago IL 60601</a:t>
            </a:r>
          </a:p>
          <a:p>
            <a:br>
              <a:rPr lang="en-US" sz="1200" dirty="0">
                <a:solidFill>
                  <a:sysClr val="windowText" lastClr="000000"/>
                </a:solidFill>
              </a:rPr>
            </a:br>
            <a:endParaRPr lang="en-US" sz="1200" dirty="0">
              <a:solidFill>
                <a:sysClr val="windowText" lastClr="000000"/>
              </a:solidFill>
            </a:endParaRP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6EADE7F1-374E-CA4F-A151-14EDD9B332CA}"/>
              </a:ext>
            </a:extLst>
          </p:cNvPr>
          <p:cNvCxnSpPr>
            <a:cxnSpLocks/>
            <a:stCxn id="7" idx="3"/>
            <a:endCxn id="10" idx="1"/>
          </p:cNvCxnSpPr>
          <p:nvPr/>
        </p:nvCxnSpPr>
        <p:spPr>
          <a:xfrm>
            <a:off x="6293905" y="3766154"/>
            <a:ext cx="2403443" cy="21114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1CE1E624-1D98-DB48-B2EF-50F180ED95C4}"/>
              </a:ext>
            </a:extLst>
          </p:cNvPr>
          <p:cNvCxnSpPr>
            <a:cxnSpLocks/>
            <a:stCxn id="7" idx="3"/>
            <a:endCxn id="8" idx="1"/>
          </p:cNvCxnSpPr>
          <p:nvPr/>
        </p:nvCxnSpPr>
        <p:spPr>
          <a:xfrm>
            <a:off x="6293905" y="3766154"/>
            <a:ext cx="935595" cy="3742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AC68D503-3013-0742-A3BA-6FFA6BB01F17}"/>
              </a:ext>
            </a:extLst>
          </p:cNvPr>
          <p:cNvCxnSpPr>
            <a:cxnSpLocks/>
            <a:stCxn id="7" idx="2"/>
            <a:endCxn id="37" idx="0"/>
          </p:cNvCxnSpPr>
          <p:nvPr/>
        </p:nvCxnSpPr>
        <p:spPr>
          <a:xfrm>
            <a:off x="4994627" y="4358186"/>
            <a:ext cx="1776706" cy="12845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9DD59DA1-9B80-5E43-95CD-F0FC13115907}"/>
              </a:ext>
            </a:extLst>
          </p:cNvPr>
          <p:cNvCxnSpPr>
            <a:cxnSpLocks/>
            <a:stCxn id="10" idx="1"/>
            <a:endCxn id="37" idx="3"/>
          </p:cNvCxnSpPr>
          <p:nvPr/>
        </p:nvCxnSpPr>
        <p:spPr>
          <a:xfrm flipH="1">
            <a:off x="7502400" y="5877612"/>
            <a:ext cx="1194948" cy="1471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6DE7536B-C67F-C549-ACAD-1F6FFF16EE49}"/>
              </a:ext>
            </a:extLst>
          </p:cNvPr>
          <p:cNvCxnSpPr>
            <a:cxnSpLocks/>
            <a:stCxn id="10" idx="0"/>
            <a:endCxn id="8" idx="2"/>
          </p:cNvCxnSpPr>
          <p:nvPr/>
        </p:nvCxnSpPr>
        <p:spPr>
          <a:xfrm flipH="1" flipV="1">
            <a:off x="8289882" y="4698165"/>
            <a:ext cx="1578717" cy="3874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A4952DD8-7B6F-A140-98BD-48E4F5421F1E}"/>
              </a:ext>
            </a:extLst>
          </p:cNvPr>
          <p:cNvCxnSpPr>
            <a:cxnSpLocks/>
            <a:endCxn id="6" idx="0"/>
          </p:cNvCxnSpPr>
          <p:nvPr/>
        </p:nvCxnSpPr>
        <p:spPr>
          <a:xfrm flipH="1">
            <a:off x="8289882" y="1389486"/>
            <a:ext cx="306903" cy="5994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41B46249-CAD1-874D-A661-543ED1EC6EC6}"/>
              </a:ext>
            </a:extLst>
          </p:cNvPr>
          <p:cNvCxnSpPr>
            <a:cxnSpLocks/>
            <a:endCxn id="26" idx="3"/>
          </p:cNvCxnSpPr>
          <p:nvPr/>
        </p:nvCxnSpPr>
        <p:spPr>
          <a:xfrm flipH="1">
            <a:off x="7463632" y="440913"/>
            <a:ext cx="999032" cy="675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956ACD9D-0519-2949-953B-0568F8AAAEC1}"/>
              </a:ext>
            </a:extLst>
          </p:cNvPr>
          <p:cNvSpPr txBox="1"/>
          <p:nvPr/>
        </p:nvSpPr>
        <p:spPr>
          <a:xfrm>
            <a:off x="2730814" y="2775708"/>
            <a:ext cx="9189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practitioner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AA9C8242-F3AF-6E4E-B746-5D17CC73DB0F}"/>
              </a:ext>
            </a:extLst>
          </p:cNvPr>
          <p:cNvSpPr txBox="1"/>
          <p:nvPr/>
        </p:nvSpPr>
        <p:spPr>
          <a:xfrm>
            <a:off x="2522149" y="1859349"/>
            <a:ext cx="9189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practitioner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E89D40C5-8D76-D642-9B46-0B49CDBCB28D}"/>
              </a:ext>
            </a:extLst>
          </p:cNvPr>
          <p:cNvSpPr txBox="1"/>
          <p:nvPr/>
        </p:nvSpPr>
        <p:spPr>
          <a:xfrm>
            <a:off x="5201964" y="1428469"/>
            <a:ext cx="9547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organization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F9030DD0-FA27-C44E-932C-9CBE61CA23A0}"/>
              </a:ext>
            </a:extLst>
          </p:cNvPr>
          <p:cNvSpPr txBox="1"/>
          <p:nvPr/>
        </p:nvSpPr>
        <p:spPr>
          <a:xfrm>
            <a:off x="10001534" y="4760712"/>
            <a:ext cx="88851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providedBy</a:t>
            </a:r>
            <a:endParaRPr lang="en-US" sz="1200" dirty="0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A63A762B-9F3E-A841-96BC-2958BA1FBC7E}"/>
              </a:ext>
            </a:extLst>
          </p:cNvPr>
          <p:cNvSpPr txBox="1"/>
          <p:nvPr/>
        </p:nvSpPr>
        <p:spPr>
          <a:xfrm>
            <a:off x="9744782" y="2619522"/>
            <a:ext cx="5918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partOf</a:t>
            </a:r>
            <a:endParaRPr lang="en-US" sz="1200" dirty="0"/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9B268C09-5622-1A44-A84D-8220B5B127E0}"/>
              </a:ext>
            </a:extLst>
          </p:cNvPr>
          <p:cNvSpPr txBox="1"/>
          <p:nvPr/>
        </p:nvSpPr>
        <p:spPr>
          <a:xfrm>
            <a:off x="7522895" y="141444"/>
            <a:ext cx="6869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location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1C9F2822-9E44-9E4F-AA14-838E29D6E267}"/>
              </a:ext>
            </a:extLst>
          </p:cNvPr>
          <p:cNvSpPr txBox="1"/>
          <p:nvPr/>
        </p:nvSpPr>
        <p:spPr>
          <a:xfrm>
            <a:off x="7602963" y="6019504"/>
            <a:ext cx="6869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location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2AEB3EFF-89BF-5C4F-A87D-86858D205F0F}"/>
              </a:ext>
            </a:extLst>
          </p:cNvPr>
          <p:cNvSpPr txBox="1"/>
          <p:nvPr/>
        </p:nvSpPr>
        <p:spPr>
          <a:xfrm>
            <a:off x="6249656" y="3500601"/>
            <a:ext cx="9547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organization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323E9151-D4ED-8D43-91E2-16FA42181BB5}"/>
              </a:ext>
            </a:extLst>
          </p:cNvPr>
          <p:cNvSpPr txBox="1"/>
          <p:nvPr/>
        </p:nvSpPr>
        <p:spPr>
          <a:xfrm>
            <a:off x="6519772" y="944814"/>
            <a:ext cx="12872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healthcareservice</a:t>
            </a:r>
            <a:endParaRPr lang="en-US" sz="1200" dirty="0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7C256D3D-0B6F-554C-AFF1-BCC616D3DDEC}"/>
              </a:ext>
            </a:extLst>
          </p:cNvPr>
          <p:cNvSpPr txBox="1"/>
          <p:nvPr/>
        </p:nvSpPr>
        <p:spPr>
          <a:xfrm>
            <a:off x="7039100" y="4950505"/>
            <a:ext cx="12872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healthcareservice</a:t>
            </a:r>
            <a:endParaRPr lang="en-US" sz="1200" dirty="0"/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36D4B8F0-1DCA-894E-8F81-B181284C6A82}"/>
              </a:ext>
            </a:extLst>
          </p:cNvPr>
          <p:cNvCxnSpPr>
            <a:cxnSpLocks/>
          </p:cNvCxnSpPr>
          <p:nvPr/>
        </p:nvCxnSpPr>
        <p:spPr>
          <a:xfrm>
            <a:off x="9430986" y="2331076"/>
            <a:ext cx="1123976" cy="5184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027A98C7-CDE3-A14C-A53B-3D5023B6F2B5}"/>
              </a:ext>
            </a:extLst>
          </p:cNvPr>
          <p:cNvSpPr txBox="1"/>
          <p:nvPr/>
        </p:nvSpPr>
        <p:spPr>
          <a:xfrm>
            <a:off x="8669374" y="1674324"/>
            <a:ext cx="88851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providedBy</a:t>
            </a:r>
            <a:endParaRPr lang="en-US" sz="1200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D662D62-0049-6844-A428-1ED954D3BCEE}"/>
              </a:ext>
            </a:extLst>
          </p:cNvPr>
          <p:cNvSpPr txBox="1"/>
          <p:nvPr/>
        </p:nvSpPr>
        <p:spPr>
          <a:xfrm>
            <a:off x="213825" y="42413"/>
            <a:ext cx="2995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002060"/>
                </a:solidFill>
              </a:rPr>
              <a:t>PractitionerRole</a:t>
            </a:r>
            <a:r>
              <a:rPr lang="en-US" dirty="0">
                <a:solidFill>
                  <a:srgbClr val="002060"/>
                </a:solidFill>
              </a:rPr>
              <a:t> – Example #2</a:t>
            </a:r>
          </a:p>
        </p:txBody>
      </p:sp>
      <p:sp>
        <p:nvSpPr>
          <p:cNvPr id="52" name="Rounded Rectangle 51">
            <a:extLst>
              <a:ext uri="{FF2B5EF4-FFF2-40B4-BE49-F238E27FC236}">
                <a16:creationId xmlns:a16="http://schemas.microsoft.com/office/drawing/2014/main" id="{C25619A2-F397-AE45-9552-2F7CE363F5AF}"/>
              </a:ext>
            </a:extLst>
          </p:cNvPr>
          <p:cNvSpPr/>
          <p:nvPr/>
        </p:nvSpPr>
        <p:spPr>
          <a:xfrm>
            <a:off x="3695349" y="1847270"/>
            <a:ext cx="1685771" cy="83295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u="sng" dirty="0">
                <a:solidFill>
                  <a:sysClr val="windowText" lastClr="000000"/>
                </a:solidFill>
              </a:rPr>
              <a:t>Network</a:t>
            </a:r>
            <a:br>
              <a:rPr lang="en-US" sz="1200" u="sng" dirty="0">
                <a:solidFill>
                  <a:sysClr val="windowText" lastClr="000000"/>
                </a:solidFill>
              </a:rPr>
            </a:br>
            <a:r>
              <a:rPr lang="en-US" sz="1200" dirty="0">
                <a:solidFill>
                  <a:sysClr val="windowText" lastClr="000000"/>
                </a:solidFill>
              </a:rPr>
              <a:t>Name: Acme Network of IL</a:t>
            </a:r>
            <a:br>
              <a:rPr lang="en-US" sz="1200" dirty="0">
                <a:solidFill>
                  <a:sysClr val="windowText" lastClr="000000"/>
                </a:solidFill>
              </a:rPr>
            </a:br>
            <a:br>
              <a:rPr lang="en-US" sz="1200" dirty="0">
                <a:solidFill>
                  <a:sysClr val="windowText" lastClr="000000"/>
                </a:solidFill>
              </a:rPr>
            </a:br>
            <a:endParaRPr lang="en-US" sz="1200" dirty="0">
              <a:solidFill>
                <a:sysClr val="windowText" lastClr="000000"/>
              </a:solidFill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D70E3116-422A-6546-A4EB-EA69A8542E97}"/>
              </a:ext>
            </a:extLst>
          </p:cNvPr>
          <p:cNvCxnSpPr>
            <a:cxnSpLocks/>
            <a:stCxn id="5" idx="2"/>
            <a:endCxn id="52" idx="0"/>
          </p:cNvCxnSpPr>
          <p:nvPr/>
        </p:nvCxnSpPr>
        <p:spPr>
          <a:xfrm>
            <a:off x="4514491" y="1398912"/>
            <a:ext cx="23744" cy="4483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9502E290-C9AF-8D46-8E75-48A31591EF68}"/>
              </a:ext>
            </a:extLst>
          </p:cNvPr>
          <p:cNvCxnSpPr>
            <a:cxnSpLocks/>
            <a:stCxn id="7" idx="0"/>
            <a:endCxn id="52" idx="2"/>
          </p:cNvCxnSpPr>
          <p:nvPr/>
        </p:nvCxnSpPr>
        <p:spPr>
          <a:xfrm flipH="1" flipV="1">
            <a:off x="4538235" y="2680222"/>
            <a:ext cx="456392" cy="4939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Rounded Rectangle 68">
            <a:extLst>
              <a:ext uri="{FF2B5EF4-FFF2-40B4-BE49-F238E27FC236}">
                <a16:creationId xmlns:a16="http://schemas.microsoft.com/office/drawing/2014/main" id="{C5B480EF-0C68-244E-9457-C3AF8E4F0FC1}"/>
              </a:ext>
            </a:extLst>
          </p:cNvPr>
          <p:cNvSpPr/>
          <p:nvPr/>
        </p:nvSpPr>
        <p:spPr>
          <a:xfrm>
            <a:off x="9929004" y="2884230"/>
            <a:ext cx="2120763" cy="111550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u="sng" dirty="0">
                <a:solidFill>
                  <a:sysClr val="windowText" lastClr="000000"/>
                </a:solidFill>
              </a:rPr>
              <a:t>Organization</a:t>
            </a:r>
            <a:br>
              <a:rPr lang="en-US" sz="1200" u="sng" dirty="0">
                <a:solidFill>
                  <a:sysClr val="windowText" lastClr="000000"/>
                </a:solidFill>
              </a:rPr>
            </a:br>
            <a:br>
              <a:rPr lang="en-US" sz="1200" u="sng" dirty="0">
                <a:solidFill>
                  <a:sysClr val="windowText" lastClr="000000"/>
                </a:solidFill>
              </a:rPr>
            </a:br>
            <a:r>
              <a:rPr lang="en-US" sz="1200" dirty="0">
                <a:solidFill>
                  <a:sysClr val="windowText" lastClr="000000"/>
                </a:solidFill>
              </a:rPr>
              <a:t>Name: </a:t>
            </a:r>
            <a:r>
              <a:rPr lang="en-US" sz="1200" dirty="0">
                <a:solidFill>
                  <a:schemeClr val="accent1">
                    <a:lumMod val="75000"/>
                  </a:schemeClr>
                </a:solidFill>
              </a:rPr>
              <a:t>Physicians’ Group LTD</a:t>
            </a:r>
          </a:p>
          <a:p>
            <a:r>
              <a:rPr lang="en-US" sz="1200" dirty="0">
                <a:solidFill>
                  <a:schemeClr val="accent1">
                    <a:lumMod val="75000"/>
                  </a:schemeClr>
                </a:solidFill>
              </a:rPr>
              <a:t>Type: Provider Group</a:t>
            </a:r>
            <a:endParaRPr lang="en-US" sz="1200" dirty="0">
              <a:solidFill>
                <a:sysClr val="windowText" lastClr="000000"/>
              </a:solidFill>
            </a:endParaRPr>
          </a:p>
        </p:txBody>
      </p: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9301E085-346A-8D4C-9359-0C77B7A1BCEB}"/>
              </a:ext>
            </a:extLst>
          </p:cNvPr>
          <p:cNvCxnSpPr>
            <a:cxnSpLocks/>
          </p:cNvCxnSpPr>
          <p:nvPr/>
        </p:nvCxnSpPr>
        <p:spPr>
          <a:xfrm flipV="1">
            <a:off x="9329353" y="3610537"/>
            <a:ext cx="599651" cy="4704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>
            <a:extLst>
              <a:ext uri="{FF2B5EF4-FFF2-40B4-BE49-F238E27FC236}">
                <a16:creationId xmlns:a16="http://schemas.microsoft.com/office/drawing/2014/main" id="{FB4FBE01-8995-C648-8625-53EDC5954ED8}"/>
              </a:ext>
            </a:extLst>
          </p:cNvPr>
          <p:cNvSpPr txBox="1"/>
          <p:nvPr/>
        </p:nvSpPr>
        <p:spPr>
          <a:xfrm>
            <a:off x="9341116" y="3429093"/>
            <a:ext cx="5918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partOf</a:t>
            </a:r>
            <a:endParaRPr lang="en-US" sz="1200" dirty="0"/>
          </a:p>
        </p:txBody>
      </p:sp>
      <p:sp>
        <p:nvSpPr>
          <p:cNvPr id="72" name="Rounded Rectangle 71">
            <a:extLst>
              <a:ext uri="{FF2B5EF4-FFF2-40B4-BE49-F238E27FC236}">
                <a16:creationId xmlns:a16="http://schemas.microsoft.com/office/drawing/2014/main" id="{AEDCEBC0-8E0D-8B44-8A6C-112E217F5DB3}"/>
              </a:ext>
            </a:extLst>
          </p:cNvPr>
          <p:cNvSpPr/>
          <p:nvPr/>
        </p:nvSpPr>
        <p:spPr>
          <a:xfrm>
            <a:off x="1338916" y="4580928"/>
            <a:ext cx="2550481" cy="108985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200" u="sng" dirty="0" err="1">
                <a:solidFill>
                  <a:sysClr val="windowText" lastClr="000000"/>
                </a:solidFill>
              </a:rPr>
              <a:t>PractitionerRole</a:t>
            </a:r>
            <a:br>
              <a:rPr lang="en-US" sz="1200" u="sng" dirty="0">
                <a:solidFill>
                  <a:sysClr val="windowText" lastClr="000000"/>
                </a:solidFill>
              </a:rPr>
            </a:br>
            <a:r>
              <a:rPr lang="en-US" sz="1200" dirty="0">
                <a:solidFill>
                  <a:sysClr val="windowText" lastClr="000000"/>
                </a:solidFill>
              </a:rPr>
              <a:t>code: Admitting Privileges (AP) </a:t>
            </a:r>
            <a:r>
              <a:rPr lang="en-US" sz="1200" dirty="0">
                <a:solidFill>
                  <a:schemeClr val="accent1">
                    <a:lumMod val="75000"/>
                  </a:schemeClr>
                </a:solidFill>
              </a:rPr>
              <a:t>Specialty: </a:t>
            </a:r>
          </a:p>
          <a:p>
            <a:pPr marL="171450" indent="-171450">
              <a:buFontTx/>
              <a:buChar char="-"/>
            </a:pPr>
            <a:r>
              <a:rPr lang="en-US" sz="1200" dirty="0">
                <a:solidFill>
                  <a:schemeClr val="accent1">
                    <a:lumMod val="75000"/>
                  </a:schemeClr>
                </a:solidFill>
              </a:rPr>
              <a:t>Internal Medicine</a:t>
            </a:r>
          </a:p>
          <a:p>
            <a:pPr marL="171450" indent="-171450">
              <a:buFontTx/>
              <a:buChar char="-"/>
            </a:pPr>
            <a:r>
              <a:rPr lang="en-US" sz="1200" dirty="0">
                <a:solidFill>
                  <a:schemeClr val="accent1">
                    <a:lumMod val="75000"/>
                  </a:schemeClr>
                </a:solidFill>
              </a:rPr>
              <a:t>Cardiology</a:t>
            </a:r>
          </a:p>
          <a:p>
            <a:br>
              <a:rPr lang="en-US" sz="1200" dirty="0">
                <a:solidFill>
                  <a:sysClr val="windowText" lastClr="000000"/>
                </a:solidFill>
              </a:rPr>
            </a:br>
            <a:endParaRPr 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73" name="Rounded Rectangle 72">
            <a:extLst>
              <a:ext uri="{FF2B5EF4-FFF2-40B4-BE49-F238E27FC236}">
                <a16:creationId xmlns:a16="http://schemas.microsoft.com/office/drawing/2014/main" id="{FB5324D9-6593-FB40-B712-5A0B7E62065E}"/>
              </a:ext>
            </a:extLst>
          </p:cNvPr>
          <p:cNvSpPr/>
          <p:nvPr/>
        </p:nvSpPr>
        <p:spPr>
          <a:xfrm>
            <a:off x="3286074" y="6040549"/>
            <a:ext cx="2248840" cy="76410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u="sng" dirty="0">
                <a:solidFill>
                  <a:sysClr val="windowText" lastClr="000000"/>
                </a:solidFill>
              </a:rPr>
              <a:t>Organization</a:t>
            </a:r>
            <a:br>
              <a:rPr lang="en-US" sz="1200" u="sng" dirty="0">
                <a:solidFill>
                  <a:sysClr val="windowText" lastClr="000000"/>
                </a:solidFill>
              </a:rPr>
            </a:br>
            <a:br>
              <a:rPr lang="en-US" sz="1200" u="sng" dirty="0">
                <a:solidFill>
                  <a:sysClr val="windowText" lastClr="000000"/>
                </a:solidFill>
              </a:rPr>
            </a:br>
            <a:r>
              <a:rPr lang="en-US" sz="1200" dirty="0">
                <a:solidFill>
                  <a:sysClr val="windowText" lastClr="000000"/>
                </a:solidFill>
              </a:rPr>
              <a:t>Name: </a:t>
            </a:r>
            <a:r>
              <a:rPr lang="en-US" sz="1200" dirty="0">
                <a:solidFill>
                  <a:schemeClr val="accent1">
                    <a:lumMod val="75000"/>
                  </a:schemeClr>
                </a:solidFill>
              </a:rPr>
              <a:t>Some Hospital</a:t>
            </a:r>
          </a:p>
          <a:p>
            <a:r>
              <a:rPr lang="en-US" sz="1200" dirty="0">
                <a:solidFill>
                  <a:schemeClr val="accent1">
                    <a:lumMod val="75000"/>
                  </a:schemeClr>
                </a:solidFill>
              </a:rPr>
              <a:t>Type:  Provider</a:t>
            </a:r>
            <a:endParaRPr lang="en-US" sz="1200" dirty="0">
              <a:solidFill>
                <a:sysClr val="windowText" lastClr="000000"/>
              </a:solidFill>
            </a:endParaRPr>
          </a:p>
        </p:txBody>
      </p: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C4AA1F7B-919D-B24A-B5B0-EA717C6D62A0}"/>
              </a:ext>
            </a:extLst>
          </p:cNvPr>
          <p:cNvCxnSpPr>
            <a:cxnSpLocks/>
            <a:stCxn id="72" idx="2"/>
          </p:cNvCxnSpPr>
          <p:nvPr/>
        </p:nvCxnSpPr>
        <p:spPr>
          <a:xfrm>
            <a:off x="2614157" y="5670779"/>
            <a:ext cx="1645516" cy="3697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3C904DB7-DB53-304F-9957-60D371431BD8}"/>
              </a:ext>
            </a:extLst>
          </p:cNvPr>
          <p:cNvCxnSpPr>
            <a:cxnSpLocks/>
            <a:stCxn id="7" idx="1"/>
          </p:cNvCxnSpPr>
          <p:nvPr/>
        </p:nvCxnSpPr>
        <p:spPr>
          <a:xfrm flipH="1" flipV="1">
            <a:off x="2470165" y="2726322"/>
            <a:ext cx="1225184" cy="10398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>
            <a:extLst>
              <a:ext uri="{FF2B5EF4-FFF2-40B4-BE49-F238E27FC236}">
                <a16:creationId xmlns:a16="http://schemas.microsoft.com/office/drawing/2014/main" id="{116174D9-D2CD-DA4F-BF1A-370A9CA06D52}"/>
              </a:ext>
            </a:extLst>
          </p:cNvPr>
          <p:cNvSpPr txBox="1"/>
          <p:nvPr/>
        </p:nvSpPr>
        <p:spPr>
          <a:xfrm>
            <a:off x="2000988" y="4054059"/>
            <a:ext cx="9189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practitioner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82651260-9D9D-714C-9F29-15081F27208E}"/>
              </a:ext>
            </a:extLst>
          </p:cNvPr>
          <p:cNvSpPr txBox="1"/>
          <p:nvPr/>
        </p:nvSpPr>
        <p:spPr>
          <a:xfrm>
            <a:off x="3649720" y="5674204"/>
            <a:ext cx="9547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organization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D05316E-03F7-1749-8757-D696961B022D}"/>
              </a:ext>
            </a:extLst>
          </p:cNvPr>
          <p:cNvSpPr txBox="1"/>
          <p:nvPr/>
        </p:nvSpPr>
        <p:spPr>
          <a:xfrm>
            <a:off x="460803" y="6406848"/>
            <a:ext cx="1848776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Not Implemented</a:t>
            </a:r>
            <a:endParaRPr lang="en-US" dirty="0"/>
          </a:p>
        </p:txBody>
      </p: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8F5174B0-1F5E-7E47-A193-2DB2161C9B61}"/>
              </a:ext>
            </a:extLst>
          </p:cNvPr>
          <p:cNvCxnSpPr>
            <a:cxnSpLocks/>
          </p:cNvCxnSpPr>
          <p:nvPr/>
        </p:nvCxnSpPr>
        <p:spPr>
          <a:xfrm>
            <a:off x="5638552" y="928127"/>
            <a:ext cx="1400548" cy="4707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80395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985B9-FBF9-2342-A019-0A41E5306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7593" y="1654974"/>
            <a:ext cx="10404132" cy="525359"/>
          </a:xfrm>
        </p:spPr>
        <p:txBody>
          <a:bodyPr>
            <a:normAutofit/>
          </a:bodyPr>
          <a:lstStyle/>
          <a:p>
            <a:r>
              <a:rPr lang="en-US" sz="1200" dirty="0">
                <a:latin typeface="+mn-lt"/>
              </a:rPr>
              <a:t>Solo Practitioner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584484EC-20AA-6441-8A47-005763E3BB09}"/>
              </a:ext>
            </a:extLst>
          </p:cNvPr>
          <p:cNvSpPr/>
          <p:nvPr/>
        </p:nvSpPr>
        <p:spPr>
          <a:xfrm>
            <a:off x="830196" y="2773050"/>
            <a:ext cx="2013148" cy="253168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u="sng" dirty="0">
                <a:solidFill>
                  <a:sysClr val="windowText" lastClr="000000"/>
                </a:solidFill>
              </a:rPr>
              <a:t>Practitioner</a:t>
            </a:r>
          </a:p>
          <a:p>
            <a:endParaRPr lang="en-US" sz="1600" u="sng" dirty="0">
              <a:solidFill>
                <a:sysClr val="windowText" lastClr="000000"/>
              </a:solidFill>
            </a:endParaRPr>
          </a:p>
          <a:p>
            <a:r>
              <a:rPr lang="en-US" dirty="0" err="1">
                <a:solidFill>
                  <a:srgbClr val="7030A0"/>
                </a:solidFill>
              </a:rPr>
              <a:t>HansSolo</a:t>
            </a:r>
            <a:endParaRPr lang="en-US" dirty="0">
              <a:solidFill>
                <a:srgbClr val="7030A0"/>
              </a:solidFill>
            </a:endParaRPr>
          </a:p>
          <a:p>
            <a:br>
              <a:rPr lang="en-US" sz="1200" u="sng" dirty="0">
                <a:solidFill>
                  <a:sysClr val="windowText" lastClr="000000"/>
                </a:solidFill>
              </a:rPr>
            </a:br>
            <a:endParaRPr lang="en-US" sz="1200" u="sng" dirty="0">
              <a:solidFill>
                <a:sysClr val="windowText" lastClr="000000"/>
              </a:solidFill>
            </a:endParaRPr>
          </a:p>
          <a:p>
            <a:br>
              <a:rPr lang="en-US" sz="1200" dirty="0">
                <a:solidFill>
                  <a:sysClr val="windowText" lastClr="000000"/>
                </a:solidFill>
              </a:rPr>
            </a:br>
            <a:br>
              <a:rPr lang="en-US" sz="1200" dirty="0">
                <a:solidFill>
                  <a:sysClr val="windowText" lastClr="000000"/>
                </a:solidFill>
              </a:rPr>
            </a:br>
            <a:endParaRPr 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99858FBE-D34B-4B4B-9920-66D80F32D9CD}"/>
              </a:ext>
            </a:extLst>
          </p:cNvPr>
          <p:cNvSpPr/>
          <p:nvPr/>
        </p:nvSpPr>
        <p:spPr>
          <a:xfrm>
            <a:off x="3726113" y="2147924"/>
            <a:ext cx="2282208" cy="139328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u="sng" dirty="0" err="1">
                <a:solidFill>
                  <a:sysClr val="windowText" lastClr="000000"/>
                </a:solidFill>
              </a:rPr>
              <a:t>PractitionerRole</a:t>
            </a:r>
            <a:br>
              <a:rPr lang="en-US" sz="1200" dirty="0">
                <a:solidFill>
                  <a:sysClr val="windowText" lastClr="000000"/>
                </a:solidFill>
              </a:rPr>
            </a:br>
            <a:endParaRPr lang="en-US" sz="1200" dirty="0">
              <a:solidFill>
                <a:sysClr val="windowText" lastClr="000000"/>
              </a:solidFill>
            </a:endParaRPr>
          </a:p>
          <a:p>
            <a:r>
              <a:rPr lang="en-US" sz="1600" dirty="0">
                <a:solidFill>
                  <a:srgbClr val="7030A0"/>
                </a:solidFill>
              </a:rPr>
              <a:t>HansSoloRole1</a:t>
            </a:r>
            <a:br>
              <a:rPr lang="en-US" sz="1200" dirty="0">
                <a:solidFill>
                  <a:sysClr val="windowText" lastClr="000000"/>
                </a:solidFill>
              </a:rPr>
            </a:br>
            <a:endParaRPr 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4C59622B-C37D-8543-BD81-B7B7A9D6E628}"/>
              </a:ext>
            </a:extLst>
          </p:cNvPr>
          <p:cNvSpPr/>
          <p:nvPr/>
        </p:nvSpPr>
        <p:spPr>
          <a:xfrm>
            <a:off x="8860869" y="1478939"/>
            <a:ext cx="1933946" cy="121587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u="sng" dirty="0" err="1">
                <a:solidFill>
                  <a:sysClr val="windowText" lastClr="000000"/>
                </a:solidFill>
              </a:rPr>
              <a:t>HealthCareService</a:t>
            </a:r>
            <a:br>
              <a:rPr lang="en-US" sz="1200" u="sng" dirty="0">
                <a:solidFill>
                  <a:sysClr val="windowText" lastClr="000000"/>
                </a:solidFill>
              </a:rPr>
            </a:br>
            <a:br>
              <a:rPr lang="en-US" sz="1200" u="sng" dirty="0">
                <a:solidFill>
                  <a:sysClr val="windowText" lastClr="000000"/>
                </a:solidFill>
              </a:rPr>
            </a:br>
            <a:r>
              <a:rPr lang="en-US" sz="1600" dirty="0" err="1">
                <a:solidFill>
                  <a:srgbClr val="7030A0"/>
                </a:solidFill>
              </a:rPr>
              <a:t>HansSoloService</a:t>
            </a:r>
            <a:br>
              <a:rPr lang="en-US" sz="1200" dirty="0">
                <a:solidFill>
                  <a:sysClr val="windowText" lastClr="000000"/>
                </a:solidFill>
              </a:rPr>
            </a:br>
            <a:br>
              <a:rPr lang="en-US" sz="1200" dirty="0">
                <a:solidFill>
                  <a:sysClr val="windowText" lastClr="000000"/>
                </a:solidFill>
              </a:rPr>
            </a:br>
            <a:endParaRPr lang="en-US" sz="1200" dirty="0">
              <a:solidFill>
                <a:sysClr val="windowText" lastClr="000000"/>
              </a:solidFill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A2FB60CA-8AA5-DA46-9103-7AFF99F5F78D}"/>
              </a:ext>
            </a:extLst>
          </p:cNvPr>
          <p:cNvCxnSpPr>
            <a:cxnSpLocks/>
            <a:stCxn id="5" idx="1"/>
          </p:cNvCxnSpPr>
          <p:nvPr/>
        </p:nvCxnSpPr>
        <p:spPr>
          <a:xfrm flipH="1">
            <a:off x="2843344" y="2844568"/>
            <a:ext cx="882769" cy="5816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0DB6E885-CEDB-D54C-9C05-558806737B42}"/>
              </a:ext>
            </a:extLst>
          </p:cNvPr>
          <p:cNvCxnSpPr>
            <a:cxnSpLocks/>
            <a:stCxn id="5" idx="3"/>
            <a:endCxn id="9" idx="1"/>
          </p:cNvCxnSpPr>
          <p:nvPr/>
        </p:nvCxnSpPr>
        <p:spPr>
          <a:xfrm flipV="1">
            <a:off x="6008321" y="2086878"/>
            <a:ext cx="2852548" cy="7576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DF133FBA-CB99-124A-ABA3-D1D69A4684BE}"/>
              </a:ext>
            </a:extLst>
          </p:cNvPr>
          <p:cNvSpPr/>
          <p:nvPr/>
        </p:nvSpPr>
        <p:spPr>
          <a:xfrm>
            <a:off x="6350308" y="1096885"/>
            <a:ext cx="1319324" cy="76410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br>
              <a:rPr lang="en-US" sz="1200" u="sng" dirty="0">
                <a:solidFill>
                  <a:sysClr val="windowText" lastClr="000000"/>
                </a:solidFill>
              </a:rPr>
            </a:br>
            <a:br>
              <a:rPr lang="en-US" sz="1200" u="sng" dirty="0">
                <a:solidFill>
                  <a:sysClr val="windowText" lastClr="000000"/>
                </a:solidFill>
              </a:rPr>
            </a:br>
            <a:r>
              <a:rPr lang="en-US" sz="1400" u="sng" dirty="0">
                <a:solidFill>
                  <a:schemeClr val="accent1">
                    <a:lumMod val="75000"/>
                  </a:schemeClr>
                </a:solidFill>
              </a:rPr>
              <a:t>Location</a:t>
            </a:r>
            <a:br>
              <a:rPr lang="en-US" sz="1200" dirty="0">
                <a:solidFill>
                  <a:schemeClr val="accent1">
                    <a:lumMod val="75000"/>
                  </a:schemeClr>
                </a:solidFill>
              </a:rPr>
            </a:br>
            <a:endParaRPr lang="en-US" sz="12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err="1">
                <a:solidFill>
                  <a:srgbClr val="7030A0"/>
                </a:solidFill>
              </a:rPr>
              <a:t>HansSoloClinic</a:t>
            </a:r>
            <a:endParaRPr lang="en-US" sz="1400" dirty="0">
              <a:solidFill>
                <a:srgbClr val="7030A0"/>
              </a:solidFill>
            </a:endParaRPr>
          </a:p>
          <a:p>
            <a:br>
              <a:rPr lang="en-US" sz="1200" dirty="0">
                <a:solidFill>
                  <a:sysClr val="windowText" lastClr="000000"/>
                </a:solidFill>
              </a:rPr>
            </a:br>
            <a:endParaRPr lang="en-US" sz="1200" dirty="0">
              <a:solidFill>
                <a:sysClr val="windowText" lastClr="000000"/>
              </a:solidFill>
            </a:endParaRP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6B62BBDD-2704-8045-8F9C-73B81AAE534D}"/>
              </a:ext>
            </a:extLst>
          </p:cNvPr>
          <p:cNvCxnSpPr>
            <a:cxnSpLocks/>
            <a:stCxn id="5" idx="3"/>
            <a:endCxn id="26" idx="1"/>
          </p:cNvCxnSpPr>
          <p:nvPr/>
        </p:nvCxnSpPr>
        <p:spPr>
          <a:xfrm flipV="1">
            <a:off x="6008321" y="1478939"/>
            <a:ext cx="341987" cy="13656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41B46249-CAD1-874D-A661-543ED1EC6EC6}"/>
              </a:ext>
            </a:extLst>
          </p:cNvPr>
          <p:cNvCxnSpPr>
            <a:cxnSpLocks/>
            <a:stCxn id="9" idx="1"/>
            <a:endCxn id="26" idx="3"/>
          </p:cNvCxnSpPr>
          <p:nvPr/>
        </p:nvCxnSpPr>
        <p:spPr>
          <a:xfrm flipH="1" flipV="1">
            <a:off x="7669632" y="1478939"/>
            <a:ext cx="1191237" cy="6079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AA9C8242-F3AF-6E4E-B746-5D17CC73DB0F}"/>
              </a:ext>
            </a:extLst>
          </p:cNvPr>
          <p:cNvSpPr txBox="1"/>
          <p:nvPr/>
        </p:nvSpPr>
        <p:spPr>
          <a:xfrm>
            <a:off x="2891542" y="3149198"/>
            <a:ext cx="9189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practitioner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9B268C09-5622-1A44-A84D-8220B5B127E0}"/>
              </a:ext>
            </a:extLst>
          </p:cNvPr>
          <p:cNvSpPr txBox="1"/>
          <p:nvPr/>
        </p:nvSpPr>
        <p:spPr>
          <a:xfrm>
            <a:off x="7892288" y="1431293"/>
            <a:ext cx="6869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location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323E9151-D4ED-8D43-91E2-16FA42181BB5}"/>
              </a:ext>
            </a:extLst>
          </p:cNvPr>
          <p:cNvSpPr txBox="1"/>
          <p:nvPr/>
        </p:nvSpPr>
        <p:spPr>
          <a:xfrm>
            <a:off x="6886926" y="2583772"/>
            <a:ext cx="12872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healthcareservice</a:t>
            </a:r>
            <a:endParaRPr lang="en-US" sz="1200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D662D62-0049-6844-A428-1ED954D3BCEE}"/>
              </a:ext>
            </a:extLst>
          </p:cNvPr>
          <p:cNvSpPr txBox="1"/>
          <p:nvPr/>
        </p:nvSpPr>
        <p:spPr>
          <a:xfrm>
            <a:off x="213825" y="42413"/>
            <a:ext cx="34653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Example: Solo Practitioner</a:t>
            </a:r>
          </a:p>
        </p:txBody>
      </p:sp>
      <p:sp>
        <p:nvSpPr>
          <p:cNvPr id="43" name="Rounded Rectangle 42">
            <a:extLst>
              <a:ext uri="{FF2B5EF4-FFF2-40B4-BE49-F238E27FC236}">
                <a16:creationId xmlns:a16="http://schemas.microsoft.com/office/drawing/2014/main" id="{521A6DE3-B2A0-464D-92AF-955C17DD46B8}"/>
              </a:ext>
            </a:extLst>
          </p:cNvPr>
          <p:cNvSpPr/>
          <p:nvPr/>
        </p:nvSpPr>
        <p:spPr>
          <a:xfrm>
            <a:off x="4171832" y="4082048"/>
            <a:ext cx="1685771" cy="83295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u="sng" dirty="0">
                <a:solidFill>
                  <a:sysClr val="windowText" lastClr="000000"/>
                </a:solidFill>
              </a:rPr>
              <a:t>Network</a:t>
            </a:r>
            <a:br>
              <a:rPr lang="en-US" sz="1200" u="sng" dirty="0">
                <a:solidFill>
                  <a:sysClr val="windowText" lastClr="000000"/>
                </a:solidFill>
              </a:rPr>
            </a:br>
            <a:endParaRPr lang="en-US" sz="1200" u="sng" dirty="0">
              <a:solidFill>
                <a:sysClr val="windowText" lastClr="000000"/>
              </a:solidFill>
            </a:endParaRPr>
          </a:p>
          <a:p>
            <a:r>
              <a:rPr lang="en-US" sz="1600" dirty="0" err="1">
                <a:solidFill>
                  <a:srgbClr val="7030A0"/>
                </a:solidFill>
              </a:rPr>
              <a:t>AcmeofCTStdNet</a:t>
            </a:r>
            <a:endParaRPr lang="en-US" sz="1600" dirty="0">
              <a:solidFill>
                <a:srgbClr val="7030A0"/>
              </a:solidFill>
            </a:endParaRPr>
          </a:p>
          <a:p>
            <a:br>
              <a:rPr lang="en-US" sz="1200" dirty="0">
                <a:solidFill>
                  <a:sysClr val="windowText" lastClr="000000"/>
                </a:solidFill>
              </a:rPr>
            </a:br>
            <a:br>
              <a:rPr lang="en-US" sz="1200" dirty="0">
                <a:solidFill>
                  <a:sysClr val="windowText" lastClr="000000"/>
                </a:solidFill>
              </a:rPr>
            </a:br>
            <a:endParaRPr lang="en-US" sz="1200" dirty="0">
              <a:solidFill>
                <a:sysClr val="windowText" lastClr="000000"/>
              </a:solidFill>
            </a:endParaRPr>
          </a:p>
        </p:txBody>
      </p: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42C4374A-E8C9-FD4C-9A1C-1A3F88B5A912}"/>
              </a:ext>
            </a:extLst>
          </p:cNvPr>
          <p:cNvCxnSpPr>
            <a:cxnSpLocks/>
            <a:endCxn id="43" idx="0"/>
          </p:cNvCxnSpPr>
          <p:nvPr/>
        </p:nvCxnSpPr>
        <p:spPr>
          <a:xfrm>
            <a:off x="5014717" y="3541211"/>
            <a:ext cx="1" cy="5408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37000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985B9-FBF9-2342-A019-0A41E5306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264" y="387569"/>
            <a:ext cx="10404132" cy="525359"/>
          </a:xfrm>
        </p:spPr>
        <p:txBody>
          <a:bodyPr>
            <a:normAutofit/>
          </a:bodyPr>
          <a:lstStyle/>
          <a:p>
            <a:r>
              <a:rPr lang="en-US" sz="1200" dirty="0" err="1">
                <a:latin typeface="+mn-lt"/>
              </a:rPr>
              <a:t>PractitiorRole</a:t>
            </a:r>
            <a:r>
              <a:rPr lang="en-US" sz="1200" dirty="0">
                <a:latin typeface="+mn-lt"/>
              </a:rPr>
              <a:t> without a specific Practitioner.  Specifying a role.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99858FBE-D34B-4B4B-9920-66D80F32D9CD}"/>
              </a:ext>
            </a:extLst>
          </p:cNvPr>
          <p:cNvSpPr/>
          <p:nvPr/>
        </p:nvSpPr>
        <p:spPr>
          <a:xfrm>
            <a:off x="2940608" y="2584436"/>
            <a:ext cx="2282208" cy="139328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u="sng" dirty="0" err="1">
                <a:solidFill>
                  <a:sysClr val="windowText" lastClr="000000"/>
                </a:solidFill>
              </a:rPr>
              <a:t>PractitionerRole</a:t>
            </a:r>
            <a:br>
              <a:rPr lang="en-US" sz="1200" dirty="0">
                <a:solidFill>
                  <a:sysClr val="windowText" lastClr="000000"/>
                </a:solidFill>
              </a:rPr>
            </a:br>
            <a:r>
              <a:rPr lang="en-US" sz="1200" dirty="0">
                <a:solidFill>
                  <a:sysClr val="windowText" lastClr="000000"/>
                </a:solidFill>
              </a:rPr>
              <a:t>code: Physician</a:t>
            </a:r>
            <a:br>
              <a:rPr lang="en-US" sz="1200" dirty="0">
                <a:solidFill>
                  <a:sysClr val="windowText" lastClr="000000"/>
                </a:solidFill>
              </a:rPr>
            </a:br>
            <a:r>
              <a:rPr lang="en-US" sz="1200" dirty="0">
                <a:solidFill>
                  <a:sysClr val="windowText" lastClr="000000"/>
                </a:solidFill>
              </a:rPr>
              <a:t>Specialty:  Internal Medicine</a:t>
            </a:r>
            <a:br>
              <a:rPr lang="en-US" sz="1200" dirty="0">
                <a:solidFill>
                  <a:sysClr val="windowText" lastClr="000000"/>
                </a:solidFill>
              </a:rPr>
            </a:br>
            <a:endParaRPr lang="en-US" sz="1200" dirty="0">
              <a:solidFill>
                <a:sysClr val="windowText" lastClr="000000"/>
              </a:solidFill>
            </a:endParaRPr>
          </a:p>
          <a:p>
            <a:r>
              <a:rPr lang="en-US" sz="1400" dirty="0" err="1">
                <a:solidFill>
                  <a:srgbClr val="7030A0"/>
                </a:solidFill>
              </a:rPr>
              <a:t>AnonRole</a:t>
            </a:r>
            <a:endParaRPr lang="en-US" sz="1200" dirty="0">
              <a:solidFill>
                <a:srgbClr val="7030A0"/>
              </a:solidFill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862AF48F-F599-BF47-8B96-5DE7AE0F5643}"/>
              </a:ext>
            </a:extLst>
          </p:cNvPr>
          <p:cNvSpPr/>
          <p:nvPr/>
        </p:nvSpPr>
        <p:spPr>
          <a:xfrm>
            <a:off x="7705726" y="4592014"/>
            <a:ext cx="2282208" cy="124508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u="sng" dirty="0">
                <a:solidFill>
                  <a:sysClr val="windowText" lastClr="000000"/>
                </a:solidFill>
              </a:rPr>
              <a:t>Organization</a:t>
            </a:r>
            <a:br>
              <a:rPr lang="en-US" sz="1200" u="sng" dirty="0">
                <a:solidFill>
                  <a:sysClr val="windowText" lastClr="000000"/>
                </a:solidFill>
              </a:rPr>
            </a:br>
            <a:br>
              <a:rPr lang="en-US" sz="1200" u="sng" dirty="0">
                <a:solidFill>
                  <a:sysClr val="windowText" lastClr="000000"/>
                </a:solidFill>
              </a:rPr>
            </a:br>
            <a:r>
              <a:rPr lang="en-US" dirty="0" err="1">
                <a:solidFill>
                  <a:srgbClr val="7030A0"/>
                </a:solidFill>
              </a:rPr>
              <a:t>CancerClinic</a:t>
            </a:r>
            <a:endParaRPr lang="en-US" dirty="0">
              <a:solidFill>
                <a:srgbClr val="7030A0"/>
              </a:solidFill>
            </a:endParaRPr>
          </a:p>
          <a:p>
            <a:br>
              <a:rPr lang="en-US" sz="1200" dirty="0">
                <a:solidFill>
                  <a:sysClr val="windowText" lastClr="000000"/>
                </a:solidFill>
              </a:rPr>
            </a:br>
            <a:br>
              <a:rPr lang="en-US" sz="1200" dirty="0">
                <a:solidFill>
                  <a:sysClr val="windowText" lastClr="000000"/>
                </a:solidFill>
              </a:rPr>
            </a:br>
            <a:endParaRPr 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4C59622B-C37D-8543-BD81-B7B7A9D6E628}"/>
              </a:ext>
            </a:extLst>
          </p:cNvPr>
          <p:cNvSpPr/>
          <p:nvPr/>
        </p:nvSpPr>
        <p:spPr>
          <a:xfrm>
            <a:off x="7879857" y="1836221"/>
            <a:ext cx="1933946" cy="121587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u="sng" dirty="0" err="1">
                <a:solidFill>
                  <a:sysClr val="windowText" lastClr="000000"/>
                </a:solidFill>
              </a:rPr>
              <a:t>HealthCareService</a:t>
            </a:r>
            <a:br>
              <a:rPr lang="en-US" sz="1200" u="sng" dirty="0">
                <a:solidFill>
                  <a:sysClr val="windowText" lastClr="000000"/>
                </a:solidFill>
              </a:rPr>
            </a:br>
            <a:br>
              <a:rPr lang="en-US" sz="1200" u="sng" dirty="0">
                <a:solidFill>
                  <a:sysClr val="windowText" lastClr="000000"/>
                </a:solidFill>
              </a:rPr>
            </a:br>
            <a:br>
              <a:rPr lang="en-US" sz="1200" dirty="0">
                <a:solidFill>
                  <a:sysClr val="windowText" lastClr="000000"/>
                </a:solidFill>
              </a:rPr>
            </a:br>
            <a:r>
              <a:rPr lang="en-US" sz="1600" dirty="0" err="1">
                <a:solidFill>
                  <a:srgbClr val="7030A0"/>
                </a:solidFill>
              </a:rPr>
              <a:t>CancerClinicService</a:t>
            </a:r>
            <a:br>
              <a:rPr lang="en-US" sz="1200" dirty="0">
                <a:solidFill>
                  <a:sysClr val="windowText" lastClr="000000"/>
                </a:solidFill>
              </a:rPr>
            </a:br>
            <a:endParaRPr lang="en-US" sz="1200" dirty="0">
              <a:solidFill>
                <a:sysClr val="windowText" lastClr="000000"/>
              </a:solidFill>
            </a:endParaRP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CA617FB3-5B75-5845-B821-DA8F99BD18A4}"/>
              </a:ext>
            </a:extLst>
          </p:cNvPr>
          <p:cNvCxnSpPr>
            <a:cxnSpLocks/>
            <a:stCxn id="5" idx="3"/>
            <a:endCxn id="6" idx="1"/>
          </p:cNvCxnSpPr>
          <p:nvPr/>
        </p:nvCxnSpPr>
        <p:spPr>
          <a:xfrm>
            <a:off x="5222816" y="3281080"/>
            <a:ext cx="2482910" cy="19334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0DB6E885-CEDB-D54C-9C05-558806737B42}"/>
              </a:ext>
            </a:extLst>
          </p:cNvPr>
          <p:cNvCxnSpPr>
            <a:cxnSpLocks/>
            <a:endCxn id="9" idx="1"/>
          </p:cNvCxnSpPr>
          <p:nvPr/>
        </p:nvCxnSpPr>
        <p:spPr>
          <a:xfrm flipV="1">
            <a:off x="5254421" y="2444160"/>
            <a:ext cx="2625436" cy="8316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DF133FBA-CB99-124A-ABA3-D1D69A4684BE}"/>
              </a:ext>
            </a:extLst>
          </p:cNvPr>
          <p:cNvSpPr/>
          <p:nvPr/>
        </p:nvSpPr>
        <p:spPr>
          <a:xfrm>
            <a:off x="5400339" y="1773508"/>
            <a:ext cx="1451674" cy="76410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u="sng" dirty="0">
                <a:solidFill>
                  <a:sysClr val="windowText" lastClr="000000"/>
                </a:solidFill>
              </a:rPr>
              <a:t>Location</a:t>
            </a:r>
            <a:br>
              <a:rPr lang="en-US" sz="1200" u="sng" dirty="0">
                <a:solidFill>
                  <a:sysClr val="windowText" lastClr="000000"/>
                </a:solidFill>
              </a:rPr>
            </a:br>
            <a:br>
              <a:rPr lang="en-US" sz="1200" u="sng" dirty="0">
                <a:solidFill>
                  <a:sysClr val="windowText" lastClr="000000"/>
                </a:solidFill>
              </a:rPr>
            </a:br>
            <a:r>
              <a:rPr lang="en-US" sz="1400" dirty="0" err="1">
                <a:solidFill>
                  <a:srgbClr val="7030A0"/>
                </a:solidFill>
              </a:rPr>
              <a:t>CancerClinicLoc</a:t>
            </a:r>
            <a:br>
              <a:rPr lang="en-US" sz="1200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en-US" sz="1200" dirty="0">
                <a:solidFill>
                  <a:sysClr val="windowText" lastClr="000000"/>
                </a:solidFill>
              </a:rPr>
            </a:br>
            <a:endParaRPr lang="en-US" sz="1200" dirty="0">
              <a:solidFill>
                <a:sysClr val="windowText" lastClr="000000"/>
              </a:solidFill>
            </a:endParaRP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6B62BBDD-2704-8045-8F9C-73B81AAE534D}"/>
              </a:ext>
            </a:extLst>
          </p:cNvPr>
          <p:cNvCxnSpPr>
            <a:cxnSpLocks/>
            <a:stCxn id="5" idx="3"/>
            <a:endCxn id="26" idx="1"/>
          </p:cNvCxnSpPr>
          <p:nvPr/>
        </p:nvCxnSpPr>
        <p:spPr>
          <a:xfrm flipV="1">
            <a:off x="5222816" y="2155562"/>
            <a:ext cx="177523" cy="11255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A4952DD8-7B6F-A140-98BD-48E4F5421F1E}"/>
              </a:ext>
            </a:extLst>
          </p:cNvPr>
          <p:cNvCxnSpPr>
            <a:cxnSpLocks/>
            <a:stCxn id="9" idx="2"/>
            <a:endCxn id="6" idx="0"/>
          </p:cNvCxnSpPr>
          <p:nvPr/>
        </p:nvCxnSpPr>
        <p:spPr>
          <a:xfrm>
            <a:off x="8846830" y="3052099"/>
            <a:ext cx="0" cy="15399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41B46249-CAD1-874D-A661-543ED1EC6EC6}"/>
              </a:ext>
            </a:extLst>
          </p:cNvPr>
          <p:cNvCxnSpPr>
            <a:cxnSpLocks/>
            <a:endCxn id="26" idx="3"/>
          </p:cNvCxnSpPr>
          <p:nvPr/>
        </p:nvCxnSpPr>
        <p:spPr>
          <a:xfrm flipH="1">
            <a:off x="6852013" y="2088044"/>
            <a:ext cx="999032" cy="675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E89D40C5-8D76-D642-9B46-0B49CDBCB28D}"/>
              </a:ext>
            </a:extLst>
          </p:cNvPr>
          <p:cNvSpPr txBox="1"/>
          <p:nvPr/>
        </p:nvSpPr>
        <p:spPr>
          <a:xfrm>
            <a:off x="5267519" y="3978207"/>
            <a:ext cx="9547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organization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9B268C09-5622-1A44-A84D-8220B5B127E0}"/>
              </a:ext>
            </a:extLst>
          </p:cNvPr>
          <p:cNvSpPr txBox="1"/>
          <p:nvPr/>
        </p:nvSpPr>
        <p:spPr>
          <a:xfrm>
            <a:off x="6911276" y="1788575"/>
            <a:ext cx="6869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location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323E9151-D4ED-8D43-91E2-16FA42181BB5}"/>
              </a:ext>
            </a:extLst>
          </p:cNvPr>
          <p:cNvSpPr txBox="1"/>
          <p:nvPr/>
        </p:nvSpPr>
        <p:spPr>
          <a:xfrm>
            <a:off x="6022093" y="2979704"/>
            <a:ext cx="12872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healthcareservice</a:t>
            </a:r>
            <a:endParaRPr lang="en-US" sz="1200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027A98C7-CDE3-A14C-A53B-3D5023B6F2B5}"/>
              </a:ext>
            </a:extLst>
          </p:cNvPr>
          <p:cNvSpPr txBox="1"/>
          <p:nvPr/>
        </p:nvSpPr>
        <p:spPr>
          <a:xfrm>
            <a:off x="8051951" y="3429000"/>
            <a:ext cx="88851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providedBy</a:t>
            </a:r>
            <a:endParaRPr lang="en-US" sz="1200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D662D62-0049-6844-A428-1ED954D3BCEE}"/>
              </a:ext>
            </a:extLst>
          </p:cNvPr>
          <p:cNvSpPr txBox="1"/>
          <p:nvPr/>
        </p:nvSpPr>
        <p:spPr>
          <a:xfrm>
            <a:off x="213825" y="42413"/>
            <a:ext cx="30483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002060"/>
                </a:solidFill>
              </a:rPr>
              <a:t>PractitionerRole</a:t>
            </a:r>
            <a:r>
              <a:rPr lang="en-US" dirty="0">
                <a:solidFill>
                  <a:srgbClr val="002060"/>
                </a:solidFill>
              </a:rPr>
              <a:t> – Example #4 </a:t>
            </a:r>
          </a:p>
        </p:txBody>
      </p:sp>
      <p:sp>
        <p:nvSpPr>
          <p:cNvPr id="52" name="Rounded Rectangle 51">
            <a:extLst>
              <a:ext uri="{FF2B5EF4-FFF2-40B4-BE49-F238E27FC236}">
                <a16:creationId xmlns:a16="http://schemas.microsoft.com/office/drawing/2014/main" id="{C25619A2-F397-AE45-9552-2F7CE363F5AF}"/>
              </a:ext>
            </a:extLst>
          </p:cNvPr>
          <p:cNvSpPr/>
          <p:nvPr/>
        </p:nvSpPr>
        <p:spPr>
          <a:xfrm>
            <a:off x="3190820" y="4439330"/>
            <a:ext cx="1685771" cy="83295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u="sng" dirty="0">
                <a:solidFill>
                  <a:sysClr val="windowText" lastClr="000000"/>
                </a:solidFill>
              </a:rPr>
              <a:t>Network</a:t>
            </a:r>
            <a:br>
              <a:rPr lang="en-US" sz="1200" u="sng" dirty="0">
                <a:solidFill>
                  <a:sysClr val="windowText" lastClr="000000"/>
                </a:solidFill>
              </a:rPr>
            </a:br>
            <a:r>
              <a:rPr lang="en-US" sz="1600" dirty="0" err="1">
                <a:solidFill>
                  <a:srgbClr val="7030A0"/>
                </a:solidFill>
              </a:rPr>
              <a:t>AcmeofCTStdNet</a:t>
            </a:r>
            <a:endParaRPr lang="en-US" sz="1600" dirty="0">
              <a:solidFill>
                <a:srgbClr val="7030A0"/>
              </a:solidFill>
            </a:endParaRPr>
          </a:p>
          <a:p>
            <a:br>
              <a:rPr lang="en-US" sz="1200" dirty="0">
                <a:solidFill>
                  <a:sysClr val="windowText" lastClr="000000"/>
                </a:solidFill>
              </a:rPr>
            </a:br>
            <a:br>
              <a:rPr lang="en-US" sz="1200" dirty="0">
                <a:solidFill>
                  <a:sysClr val="windowText" lastClr="000000"/>
                </a:solidFill>
              </a:rPr>
            </a:br>
            <a:endParaRPr lang="en-US" sz="1200" dirty="0">
              <a:solidFill>
                <a:sysClr val="windowText" lastClr="000000"/>
              </a:solidFill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D70E3116-422A-6546-A4EB-EA69A8542E97}"/>
              </a:ext>
            </a:extLst>
          </p:cNvPr>
          <p:cNvCxnSpPr>
            <a:cxnSpLocks/>
            <a:stCxn id="5" idx="2"/>
            <a:endCxn id="52" idx="0"/>
          </p:cNvCxnSpPr>
          <p:nvPr/>
        </p:nvCxnSpPr>
        <p:spPr>
          <a:xfrm flipH="1">
            <a:off x="4033706" y="3977723"/>
            <a:ext cx="48006" cy="4616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64950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0684E4-7C9B-AA49-B32C-5B4E5AF44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 Insurance Plan and Network.  </a:t>
            </a:r>
            <a:br>
              <a:rPr lang="en-US" dirty="0"/>
            </a:br>
            <a:r>
              <a:rPr lang="en-US" dirty="0"/>
              <a:t>Acme of CT Medicare Advantage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DC9DB60D-12AB-0641-ADBD-33FFE79021BD}"/>
              </a:ext>
            </a:extLst>
          </p:cNvPr>
          <p:cNvSpPr/>
          <p:nvPr/>
        </p:nvSpPr>
        <p:spPr>
          <a:xfrm>
            <a:off x="7176857" y="2006678"/>
            <a:ext cx="2023463" cy="142232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u="sng" dirty="0">
                <a:solidFill>
                  <a:sysClr val="windowText" lastClr="000000"/>
                </a:solidFill>
              </a:rPr>
              <a:t>Organization</a:t>
            </a:r>
            <a:br>
              <a:rPr lang="en-US" sz="1600" u="sng" dirty="0">
                <a:solidFill>
                  <a:sysClr val="windowText" lastClr="000000"/>
                </a:solidFill>
              </a:rPr>
            </a:br>
            <a:r>
              <a:rPr lang="en-US" sz="1600" dirty="0">
                <a:solidFill>
                  <a:sysClr val="windowText" lastClr="000000"/>
                </a:solidFill>
              </a:rPr>
              <a:t>name: </a:t>
            </a:r>
            <a:r>
              <a:rPr lang="en-US" sz="1600" dirty="0">
                <a:solidFill>
                  <a:schemeClr val="tx1"/>
                </a:solidFill>
              </a:rPr>
              <a:t>Acme of CT</a:t>
            </a:r>
            <a:br>
              <a:rPr lang="en-US" sz="1600" dirty="0">
                <a:solidFill>
                  <a:sysClr val="windowText" lastClr="000000"/>
                </a:solidFill>
              </a:rPr>
            </a:br>
            <a:br>
              <a:rPr lang="en-US" sz="1600" dirty="0">
                <a:solidFill>
                  <a:sysClr val="windowText" lastClr="000000"/>
                </a:solidFill>
              </a:rPr>
            </a:br>
            <a:endParaRPr lang="en-US" sz="1600" dirty="0">
              <a:solidFill>
                <a:sysClr val="windowText" lastClr="000000"/>
              </a:solidFill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19B0E8FE-2DD3-2C44-ABD3-F8AC3E70BF81}"/>
              </a:ext>
            </a:extLst>
          </p:cNvPr>
          <p:cNvSpPr/>
          <p:nvPr/>
        </p:nvSpPr>
        <p:spPr>
          <a:xfrm>
            <a:off x="2441609" y="2075876"/>
            <a:ext cx="1766667" cy="143762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u="sng" dirty="0">
                <a:solidFill>
                  <a:sysClr val="windowText" lastClr="000000"/>
                </a:solidFill>
              </a:rPr>
              <a:t>Network</a:t>
            </a:r>
          </a:p>
          <a:p>
            <a:pPr algn="ctr"/>
            <a:endParaRPr lang="en-US" sz="1600" u="sng" dirty="0">
              <a:solidFill>
                <a:sysClr val="windowText" lastClr="000000"/>
              </a:solidFill>
            </a:endParaRP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Acme of CT </a:t>
            </a:r>
            <a:br>
              <a:rPr lang="en-US" sz="1400" dirty="0">
                <a:solidFill>
                  <a:schemeClr val="tx1"/>
                </a:solidFill>
              </a:rPr>
            </a:br>
            <a:r>
              <a:rPr lang="en-US" sz="1400" dirty="0">
                <a:solidFill>
                  <a:schemeClr val="tx1"/>
                </a:solidFill>
              </a:rPr>
              <a:t>Standard Network 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sz="1600" u="sng" dirty="0">
              <a:solidFill>
                <a:sysClr val="windowText" lastClr="000000"/>
              </a:solidFill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2F4FFF3-369D-C449-9CB8-52BEF8BC41E3}"/>
              </a:ext>
            </a:extLst>
          </p:cNvPr>
          <p:cNvCxnSpPr>
            <a:cxnSpLocks/>
            <a:endCxn id="4" idx="2"/>
          </p:cNvCxnSpPr>
          <p:nvPr/>
        </p:nvCxnSpPr>
        <p:spPr>
          <a:xfrm flipV="1">
            <a:off x="5153340" y="3429000"/>
            <a:ext cx="3035249" cy="1518452"/>
          </a:xfrm>
          <a:prstGeom prst="straightConnector1">
            <a:avLst/>
          </a:prstGeom>
          <a:ln>
            <a:solidFill>
              <a:srgbClr val="7030A0"/>
            </a:solidFill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6250099D-E2C0-A841-951A-5B319DC8A045}"/>
              </a:ext>
            </a:extLst>
          </p:cNvPr>
          <p:cNvSpPr/>
          <p:nvPr/>
        </p:nvSpPr>
        <p:spPr>
          <a:xfrm>
            <a:off x="1556298" y="4352622"/>
            <a:ext cx="3642038" cy="143762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u="sng" dirty="0" err="1">
                <a:solidFill>
                  <a:sysClr val="windowText" lastClr="000000"/>
                </a:solidFill>
              </a:rPr>
              <a:t>InsurancePlan</a:t>
            </a:r>
            <a:endParaRPr lang="en-US" sz="1600" u="sng" dirty="0">
              <a:solidFill>
                <a:sysClr val="windowText" lastClr="000000"/>
              </a:solidFill>
            </a:endParaRPr>
          </a:p>
          <a:p>
            <a:r>
              <a:rPr lang="en-US" sz="1600" dirty="0">
                <a:solidFill>
                  <a:srgbClr val="002060"/>
                </a:solidFill>
              </a:rPr>
              <a:t>Name: Acme Medicare Advantage</a:t>
            </a:r>
          </a:p>
          <a:p>
            <a:r>
              <a:rPr lang="en-US" sz="1600" dirty="0">
                <a:solidFill>
                  <a:srgbClr val="002060"/>
                </a:solidFill>
              </a:rPr>
              <a:t>Type:  </a:t>
            </a:r>
            <a:r>
              <a:rPr lang="en-US" sz="1600" dirty="0" err="1">
                <a:solidFill>
                  <a:srgbClr val="002060"/>
                </a:solidFill>
              </a:rPr>
              <a:t>MedicareAdvantage</a:t>
            </a:r>
            <a:endParaRPr lang="en-US" sz="1600" dirty="0">
              <a:solidFill>
                <a:srgbClr val="002060"/>
              </a:solidFill>
            </a:endParaRPr>
          </a:p>
          <a:p>
            <a:br>
              <a:rPr lang="en-US" sz="1600" dirty="0">
                <a:solidFill>
                  <a:sysClr val="windowText" lastClr="000000"/>
                </a:solidFill>
              </a:rPr>
            </a:br>
            <a:endParaRPr lang="en-US" sz="1600" dirty="0">
              <a:solidFill>
                <a:sysClr val="windowText" lastClr="000000"/>
              </a:solidFill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83D4751-5D65-964B-8195-B66BF71FFACB}"/>
              </a:ext>
            </a:extLst>
          </p:cNvPr>
          <p:cNvCxnSpPr>
            <a:cxnSpLocks/>
            <a:endCxn id="5" idx="2"/>
          </p:cNvCxnSpPr>
          <p:nvPr/>
        </p:nvCxnSpPr>
        <p:spPr>
          <a:xfrm flipV="1">
            <a:off x="3242064" y="3513496"/>
            <a:ext cx="82879" cy="839128"/>
          </a:xfrm>
          <a:prstGeom prst="straightConnector1">
            <a:avLst/>
          </a:prstGeom>
          <a:ln>
            <a:solidFill>
              <a:srgbClr val="7030A0"/>
            </a:solidFill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5D8A8627-B4D0-3F4E-8BD2-E56CEC30BAE3}"/>
              </a:ext>
            </a:extLst>
          </p:cNvPr>
          <p:cNvSpPr txBox="1"/>
          <p:nvPr/>
        </p:nvSpPr>
        <p:spPr>
          <a:xfrm>
            <a:off x="5894739" y="3818894"/>
            <a:ext cx="1056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ownedBy</a:t>
            </a:r>
            <a:endParaRPr lang="en-US" dirty="0"/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83D3F637-0007-9F4B-9380-2E7AA2B3CDB7}"/>
              </a:ext>
            </a:extLst>
          </p:cNvPr>
          <p:cNvSpPr/>
          <p:nvPr/>
        </p:nvSpPr>
        <p:spPr>
          <a:xfrm>
            <a:off x="8936301" y="3641461"/>
            <a:ext cx="2200001" cy="142232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u="sng" dirty="0">
                <a:solidFill>
                  <a:sysClr val="windowText" lastClr="000000"/>
                </a:solidFill>
              </a:rPr>
              <a:t>Location</a:t>
            </a:r>
            <a:br>
              <a:rPr lang="en-US" sz="1600" u="sng" dirty="0">
                <a:solidFill>
                  <a:sysClr val="windowText" lastClr="000000"/>
                </a:solidFill>
              </a:rPr>
            </a:br>
            <a:r>
              <a:rPr lang="en-US" sz="1600" dirty="0">
                <a:solidFill>
                  <a:sysClr val="windowText" lastClr="000000"/>
                </a:solidFill>
              </a:rPr>
              <a:t>name: State of CT</a:t>
            </a:r>
            <a:br>
              <a:rPr lang="en-US" sz="1600" dirty="0">
                <a:solidFill>
                  <a:sysClr val="windowText" lastClr="000000"/>
                </a:solidFill>
              </a:rPr>
            </a:br>
            <a:r>
              <a:rPr lang="en-US" sz="1600" dirty="0">
                <a:solidFill>
                  <a:sysClr val="windowText" lastClr="000000"/>
                </a:solidFill>
              </a:rPr>
              <a:t>location-boundary-</a:t>
            </a:r>
            <a:r>
              <a:rPr lang="en-US" sz="1600" dirty="0" err="1">
                <a:solidFill>
                  <a:sysClr val="windowText" lastClr="000000"/>
                </a:solidFill>
              </a:rPr>
              <a:t>geojson</a:t>
            </a:r>
            <a:r>
              <a:rPr lang="en-US" sz="1600" dirty="0">
                <a:solidFill>
                  <a:sysClr val="windowText" lastClr="000000"/>
                </a:solidFill>
              </a:rPr>
              <a:t>:  shape of CT</a:t>
            </a:r>
            <a:br>
              <a:rPr lang="en-US" sz="1600" dirty="0">
                <a:solidFill>
                  <a:sysClr val="windowText" lastClr="000000"/>
                </a:solidFill>
              </a:rPr>
            </a:br>
            <a:r>
              <a:rPr lang="en-US" sz="1600" dirty="0">
                <a:solidFill>
                  <a:sysClr val="windowText" lastClr="000000"/>
                </a:solidFill>
              </a:rPr>
              <a:t>address:  CT </a:t>
            </a:r>
            <a:br>
              <a:rPr lang="en-US" sz="1600" dirty="0">
                <a:solidFill>
                  <a:sysClr val="windowText" lastClr="000000"/>
                </a:solidFill>
              </a:rPr>
            </a:br>
            <a:br>
              <a:rPr lang="en-US" sz="1600" dirty="0">
                <a:solidFill>
                  <a:sysClr val="windowText" lastClr="000000"/>
                </a:solidFill>
              </a:rPr>
            </a:br>
            <a:endParaRPr lang="en-US" sz="1600" dirty="0">
              <a:solidFill>
                <a:sysClr val="windowText" lastClr="000000"/>
              </a:solidFill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847C45E6-682B-5A46-8EFC-991F22351495}"/>
              </a:ext>
            </a:extLst>
          </p:cNvPr>
          <p:cNvCxnSpPr>
            <a:cxnSpLocks/>
            <a:stCxn id="9" idx="3"/>
            <a:endCxn id="19" idx="1"/>
          </p:cNvCxnSpPr>
          <p:nvPr/>
        </p:nvCxnSpPr>
        <p:spPr>
          <a:xfrm flipV="1">
            <a:off x="5198336" y="4352622"/>
            <a:ext cx="3737965" cy="718810"/>
          </a:xfrm>
          <a:prstGeom prst="straightConnector1">
            <a:avLst/>
          </a:prstGeom>
          <a:ln>
            <a:solidFill>
              <a:srgbClr val="7030A0"/>
            </a:solidFill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973B4E06-AF2D-2B4F-BBB3-2848913DE069}"/>
              </a:ext>
            </a:extLst>
          </p:cNvPr>
          <p:cNvSpPr txBox="1"/>
          <p:nvPr/>
        </p:nvSpPr>
        <p:spPr>
          <a:xfrm>
            <a:off x="7004656" y="4140161"/>
            <a:ext cx="1463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coverageArea</a:t>
            </a:r>
            <a:endParaRPr lang="en-US" dirty="0"/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3A205082-FE4B-1945-8B48-9D62442E8F97}"/>
              </a:ext>
            </a:extLst>
          </p:cNvPr>
          <p:cNvSpPr/>
          <p:nvPr/>
        </p:nvSpPr>
        <p:spPr>
          <a:xfrm>
            <a:off x="7176855" y="5356377"/>
            <a:ext cx="3642037" cy="142232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u="sng" dirty="0">
              <a:solidFill>
                <a:sysClr val="windowText" lastClr="000000"/>
              </a:solidFill>
            </a:endParaRPr>
          </a:p>
          <a:p>
            <a:endParaRPr lang="en-US" sz="1200" u="sng" dirty="0">
              <a:solidFill>
                <a:sysClr val="windowText" lastClr="000000"/>
              </a:solidFill>
            </a:endParaRPr>
          </a:p>
          <a:p>
            <a:endParaRPr lang="en-US" sz="1200" u="sng" dirty="0">
              <a:solidFill>
                <a:sysClr val="windowText" lastClr="000000"/>
              </a:solidFill>
            </a:endParaRPr>
          </a:p>
          <a:p>
            <a:r>
              <a:rPr lang="en-US" sz="1200" u="sng" dirty="0">
                <a:solidFill>
                  <a:sysClr val="windowText" lastClr="000000"/>
                </a:solidFill>
              </a:rPr>
              <a:t>Endpoint</a:t>
            </a:r>
            <a:br>
              <a:rPr lang="en-US" sz="1200" u="sng" dirty="0">
                <a:solidFill>
                  <a:sysClr val="windowText" lastClr="000000"/>
                </a:solidFill>
              </a:rPr>
            </a:br>
            <a:r>
              <a:rPr lang="en-US" sz="1200" dirty="0" err="1">
                <a:solidFill>
                  <a:sysClr val="windowText" lastClr="000000"/>
                </a:solidFill>
              </a:rPr>
              <a:t>name:Acme</a:t>
            </a:r>
            <a:r>
              <a:rPr lang="en-US" sz="1200" dirty="0">
                <a:solidFill>
                  <a:sysClr val="windowText" lastClr="000000"/>
                </a:solidFill>
              </a:rPr>
              <a:t> Formulary</a:t>
            </a:r>
          </a:p>
          <a:p>
            <a:r>
              <a:rPr lang="en-US" sz="1200" dirty="0">
                <a:solidFill>
                  <a:sysClr val="windowText" lastClr="000000"/>
                </a:solidFill>
              </a:rPr>
              <a:t>Connection-type: hl7-fhir-rest </a:t>
            </a:r>
            <a:br>
              <a:rPr lang="en-US" sz="1200" dirty="0">
                <a:solidFill>
                  <a:sysClr val="windowText" lastClr="000000"/>
                </a:solidFill>
              </a:rPr>
            </a:br>
            <a:r>
              <a:rPr lang="en-US" sz="1200" dirty="0" err="1">
                <a:solidFill>
                  <a:sysClr val="windowText" lastClr="000000"/>
                </a:solidFill>
              </a:rPr>
              <a:t>payloadtype</a:t>
            </a:r>
            <a:r>
              <a:rPr lang="en-US" sz="1200" dirty="0">
                <a:solidFill>
                  <a:sysClr val="windowText" lastClr="000000"/>
                </a:solidFill>
              </a:rPr>
              <a:t>:  NA</a:t>
            </a:r>
            <a:br>
              <a:rPr lang="en-US" sz="1200" dirty="0">
                <a:solidFill>
                  <a:sysClr val="windowText" lastClr="000000"/>
                </a:solidFill>
              </a:rPr>
            </a:br>
            <a:r>
              <a:rPr lang="en-US" sz="1200" dirty="0">
                <a:solidFill>
                  <a:sysClr val="windowText" lastClr="000000"/>
                </a:solidFill>
              </a:rPr>
              <a:t>address:  </a:t>
            </a:r>
            <a:r>
              <a:rPr lang="en-US" sz="1200" dirty="0" err="1">
                <a:solidFill>
                  <a:sysClr val="windowText" lastClr="000000"/>
                </a:solidFill>
              </a:rPr>
              <a:t>url</a:t>
            </a:r>
            <a:r>
              <a:rPr lang="en-US" sz="1200" dirty="0">
                <a:solidFill>
                  <a:sysClr val="windowText" lastClr="000000"/>
                </a:solidFill>
              </a:rPr>
              <a:t> of formulary</a:t>
            </a:r>
          </a:p>
          <a:p>
            <a:r>
              <a:rPr lang="en-US" sz="1200" dirty="0" err="1">
                <a:solidFill>
                  <a:sysClr val="windowText" lastClr="000000"/>
                </a:solidFill>
              </a:rPr>
              <a:t>Usecase.type</a:t>
            </a:r>
            <a:r>
              <a:rPr lang="en-US" sz="1200" dirty="0">
                <a:solidFill>
                  <a:sysClr val="windowText" lastClr="000000"/>
                </a:solidFill>
              </a:rPr>
              <a:t> = TREAT</a:t>
            </a:r>
            <a:br>
              <a:rPr lang="en-US" sz="1200" dirty="0">
                <a:solidFill>
                  <a:sysClr val="windowText" lastClr="000000"/>
                </a:solidFill>
              </a:rPr>
            </a:br>
            <a:r>
              <a:rPr lang="en-US" sz="1200" dirty="0" err="1">
                <a:solidFill>
                  <a:sysClr val="windowText" lastClr="000000"/>
                </a:solidFill>
              </a:rPr>
              <a:t>Usecase.standard</a:t>
            </a:r>
            <a:r>
              <a:rPr lang="en-US" sz="1200" dirty="0">
                <a:solidFill>
                  <a:sysClr val="windowText" lastClr="000000"/>
                </a:solidFill>
              </a:rPr>
              <a:t> = Formulary IG URL</a:t>
            </a:r>
          </a:p>
          <a:p>
            <a:pPr algn="ctr"/>
            <a:r>
              <a:rPr lang="en-US" sz="1600" dirty="0">
                <a:solidFill>
                  <a:sysClr val="windowText" lastClr="000000"/>
                </a:solidFill>
              </a:rPr>
              <a:t> </a:t>
            </a:r>
            <a:br>
              <a:rPr lang="en-US" sz="1600" dirty="0">
                <a:solidFill>
                  <a:sysClr val="windowText" lastClr="000000"/>
                </a:solidFill>
              </a:rPr>
            </a:br>
            <a:br>
              <a:rPr lang="en-US" sz="1600" dirty="0">
                <a:solidFill>
                  <a:sysClr val="windowText" lastClr="000000"/>
                </a:solidFill>
              </a:rPr>
            </a:br>
            <a:endParaRPr lang="en-US" sz="1600" dirty="0">
              <a:solidFill>
                <a:sysClr val="windowText" lastClr="00000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C879484-4716-5048-B84F-F004AE588B43}"/>
              </a:ext>
            </a:extLst>
          </p:cNvPr>
          <p:cNvSpPr txBox="1"/>
          <p:nvPr/>
        </p:nvSpPr>
        <p:spPr>
          <a:xfrm>
            <a:off x="460803" y="6406848"/>
            <a:ext cx="1848776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Not Implemented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02434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0684E4-7C9B-AA49-B32C-5B4E5AF44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Example: Insurance Plan and Network.  </a:t>
            </a:r>
            <a:br>
              <a:rPr lang="en-US" dirty="0"/>
            </a:br>
            <a:r>
              <a:rPr lang="en-US" dirty="0"/>
              <a:t>Acme QHP Plans</a:t>
            </a:r>
            <a:br>
              <a:rPr lang="en-US" dirty="0"/>
            </a:br>
            <a:endParaRPr lang="en-US" dirty="0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DC9DB60D-12AB-0641-ADBD-33FFE79021BD}"/>
              </a:ext>
            </a:extLst>
          </p:cNvPr>
          <p:cNvSpPr/>
          <p:nvPr/>
        </p:nvSpPr>
        <p:spPr>
          <a:xfrm>
            <a:off x="7176857" y="2006678"/>
            <a:ext cx="2023463" cy="142232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u="sng" dirty="0">
                <a:solidFill>
                  <a:sysClr val="windowText" lastClr="000000"/>
                </a:solidFill>
              </a:rPr>
              <a:t>Organization</a:t>
            </a:r>
            <a:br>
              <a:rPr lang="en-US" sz="1600" u="sng" dirty="0">
                <a:solidFill>
                  <a:sysClr val="windowText" lastClr="000000"/>
                </a:solidFill>
              </a:rPr>
            </a:br>
            <a:br>
              <a:rPr lang="en-US" sz="1600" u="sng" dirty="0">
                <a:solidFill>
                  <a:sysClr val="windowText" lastClr="000000"/>
                </a:solidFill>
              </a:rPr>
            </a:br>
            <a:r>
              <a:rPr lang="en-US" sz="1600" dirty="0">
                <a:solidFill>
                  <a:srgbClr val="7030A0"/>
                </a:solidFill>
              </a:rPr>
              <a:t>Acme</a:t>
            </a:r>
            <a:br>
              <a:rPr lang="en-US" sz="1600" dirty="0">
                <a:solidFill>
                  <a:sysClr val="windowText" lastClr="000000"/>
                </a:solidFill>
              </a:rPr>
            </a:br>
            <a:br>
              <a:rPr lang="en-US" sz="1600" dirty="0">
                <a:solidFill>
                  <a:sysClr val="windowText" lastClr="000000"/>
                </a:solidFill>
              </a:rPr>
            </a:br>
            <a:endParaRPr lang="en-US" sz="1600" dirty="0">
              <a:solidFill>
                <a:sysClr val="windowText" lastClr="000000"/>
              </a:solidFill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19B0E8FE-2DD3-2C44-ABD3-F8AC3E70BF81}"/>
              </a:ext>
            </a:extLst>
          </p:cNvPr>
          <p:cNvSpPr/>
          <p:nvPr/>
        </p:nvSpPr>
        <p:spPr>
          <a:xfrm>
            <a:off x="4315002" y="1574737"/>
            <a:ext cx="1766667" cy="143762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u="sng" dirty="0">
                <a:solidFill>
                  <a:sysClr val="windowText" lastClr="000000"/>
                </a:solidFill>
              </a:rPr>
              <a:t>Network</a:t>
            </a:r>
          </a:p>
          <a:p>
            <a:pPr algn="ctr"/>
            <a:endParaRPr lang="en-US" sz="1600" u="sng" dirty="0">
              <a:solidFill>
                <a:sysClr val="windowText" lastClr="000000"/>
              </a:solidFill>
            </a:endParaRPr>
          </a:p>
          <a:p>
            <a:pPr algn="ctr"/>
            <a:r>
              <a:rPr lang="en-US" sz="1400" dirty="0" err="1">
                <a:solidFill>
                  <a:srgbClr val="7030A0"/>
                </a:solidFill>
              </a:rPr>
              <a:t>AcmeofCTStdNet</a:t>
            </a:r>
            <a:endParaRPr lang="en-US" sz="1600" u="sng" dirty="0">
              <a:solidFill>
                <a:sysClr val="windowText" lastClr="000000"/>
              </a:solidFill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2F4FFF3-369D-C449-9CB8-52BEF8BC41E3}"/>
              </a:ext>
            </a:extLst>
          </p:cNvPr>
          <p:cNvCxnSpPr>
            <a:cxnSpLocks/>
            <a:stCxn id="9" idx="3"/>
            <a:endCxn id="4" idx="2"/>
          </p:cNvCxnSpPr>
          <p:nvPr/>
        </p:nvCxnSpPr>
        <p:spPr>
          <a:xfrm flipV="1">
            <a:off x="5422423" y="3429000"/>
            <a:ext cx="2766166" cy="2075806"/>
          </a:xfrm>
          <a:prstGeom prst="straightConnector1">
            <a:avLst/>
          </a:prstGeom>
          <a:ln>
            <a:solidFill>
              <a:srgbClr val="7030A0"/>
            </a:solidFill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6250099D-E2C0-A841-951A-5B319DC8A045}"/>
              </a:ext>
            </a:extLst>
          </p:cNvPr>
          <p:cNvSpPr/>
          <p:nvPr/>
        </p:nvSpPr>
        <p:spPr>
          <a:xfrm>
            <a:off x="3005669" y="4434679"/>
            <a:ext cx="2416754" cy="214025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u="sng" dirty="0" err="1">
                <a:solidFill>
                  <a:sysClr val="windowText" lastClr="000000"/>
                </a:solidFill>
              </a:rPr>
              <a:t>InsurancePlan</a:t>
            </a:r>
            <a:endParaRPr lang="en-US" sz="1600" u="sng" dirty="0">
              <a:solidFill>
                <a:sysClr val="windowText" lastClr="000000"/>
              </a:solidFill>
            </a:endParaRPr>
          </a:p>
          <a:p>
            <a:r>
              <a:rPr lang="en-US" sz="1600" dirty="0">
                <a:solidFill>
                  <a:srgbClr val="002060"/>
                </a:solidFill>
              </a:rPr>
              <a:t>Type:  QHP</a:t>
            </a:r>
          </a:p>
          <a:p>
            <a:r>
              <a:rPr lang="en-US" sz="1600" dirty="0" err="1">
                <a:solidFill>
                  <a:srgbClr val="002060"/>
                </a:solidFill>
              </a:rPr>
              <a:t>Plan.type</a:t>
            </a:r>
            <a:r>
              <a:rPr lang="en-US" sz="1600" dirty="0">
                <a:solidFill>
                  <a:srgbClr val="002060"/>
                </a:solidFill>
              </a:rPr>
              <a:t>: Bronze</a:t>
            </a:r>
          </a:p>
          <a:p>
            <a:endParaRPr lang="en-US" sz="1600" dirty="0">
              <a:solidFill>
                <a:srgbClr val="002060"/>
              </a:solidFill>
            </a:endParaRPr>
          </a:p>
          <a:p>
            <a:r>
              <a:rPr lang="en-US" dirty="0" err="1">
                <a:solidFill>
                  <a:srgbClr val="7030A0"/>
                </a:solidFill>
              </a:rPr>
              <a:t>AcmeQHPBronze</a:t>
            </a:r>
            <a:endParaRPr lang="en-US" dirty="0">
              <a:solidFill>
                <a:srgbClr val="7030A0"/>
              </a:solidFill>
            </a:endParaRPr>
          </a:p>
          <a:p>
            <a:endParaRPr lang="en-US" sz="1600" dirty="0">
              <a:solidFill>
                <a:srgbClr val="002060"/>
              </a:solidFill>
            </a:endParaRPr>
          </a:p>
          <a:p>
            <a:br>
              <a:rPr lang="en-US" sz="1600" dirty="0">
                <a:solidFill>
                  <a:sysClr val="windowText" lastClr="000000"/>
                </a:solidFill>
              </a:rPr>
            </a:br>
            <a:endParaRPr lang="en-US" sz="1600" dirty="0">
              <a:solidFill>
                <a:sysClr val="windowText" lastClr="000000"/>
              </a:solidFill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83D4751-5D65-964B-8195-B66BF71FFACB}"/>
              </a:ext>
            </a:extLst>
          </p:cNvPr>
          <p:cNvCxnSpPr>
            <a:cxnSpLocks/>
            <a:stCxn id="9" idx="0"/>
            <a:endCxn id="5" idx="2"/>
          </p:cNvCxnSpPr>
          <p:nvPr/>
        </p:nvCxnSpPr>
        <p:spPr>
          <a:xfrm flipV="1">
            <a:off x="4214046" y="3012357"/>
            <a:ext cx="984290" cy="1422322"/>
          </a:xfrm>
          <a:prstGeom prst="straightConnector1">
            <a:avLst/>
          </a:prstGeom>
          <a:ln>
            <a:solidFill>
              <a:srgbClr val="7030A0"/>
            </a:solidFill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5D8A8627-B4D0-3F4E-8BD2-E56CEC30BAE3}"/>
              </a:ext>
            </a:extLst>
          </p:cNvPr>
          <p:cNvSpPr txBox="1"/>
          <p:nvPr/>
        </p:nvSpPr>
        <p:spPr>
          <a:xfrm>
            <a:off x="5894739" y="3818894"/>
            <a:ext cx="1056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ownedBy</a:t>
            </a:r>
            <a:endParaRPr lang="en-US" dirty="0"/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83D3F637-0007-9F4B-9380-2E7AA2B3CDB7}"/>
              </a:ext>
            </a:extLst>
          </p:cNvPr>
          <p:cNvSpPr/>
          <p:nvPr/>
        </p:nvSpPr>
        <p:spPr>
          <a:xfrm>
            <a:off x="8936301" y="3641461"/>
            <a:ext cx="2200001" cy="142232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u="sng" dirty="0">
                <a:solidFill>
                  <a:sysClr val="windowText" lastClr="000000"/>
                </a:solidFill>
              </a:rPr>
              <a:t>Location</a:t>
            </a:r>
          </a:p>
          <a:p>
            <a:br>
              <a:rPr lang="en-US" sz="1600" u="sng" dirty="0">
                <a:solidFill>
                  <a:sysClr val="windowText" lastClr="000000"/>
                </a:solidFill>
              </a:rPr>
            </a:br>
            <a:r>
              <a:rPr lang="en-US" dirty="0" err="1">
                <a:solidFill>
                  <a:srgbClr val="7030A0"/>
                </a:solidFill>
              </a:rPr>
              <a:t>StateOfCTLocation</a:t>
            </a:r>
            <a:endParaRPr lang="en-US" dirty="0">
              <a:solidFill>
                <a:srgbClr val="7030A0"/>
              </a:solidFill>
            </a:endParaRPr>
          </a:p>
          <a:p>
            <a:br>
              <a:rPr lang="en-US" sz="1600" dirty="0">
                <a:solidFill>
                  <a:sysClr val="windowText" lastClr="000000"/>
                </a:solidFill>
              </a:rPr>
            </a:br>
            <a:br>
              <a:rPr lang="en-US" sz="1600" dirty="0">
                <a:solidFill>
                  <a:sysClr val="windowText" lastClr="000000"/>
                </a:solidFill>
              </a:rPr>
            </a:br>
            <a:endParaRPr lang="en-US" sz="1600" dirty="0">
              <a:solidFill>
                <a:sysClr val="windowText" lastClr="000000"/>
              </a:solidFill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847C45E6-682B-5A46-8EFC-991F22351495}"/>
              </a:ext>
            </a:extLst>
          </p:cNvPr>
          <p:cNvCxnSpPr>
            <a:cxnSpLocks/>
            <a:stCxn id="9" idx="3"/>
            <a:endCxn id="19" idx="1"/>
          </p:cNvCxnSpPr>
          <p:nvPr/>
        </p:nvCxnSpPr>
        <p:spPr>
          <a:xfrm flipV="1">
            <a:off x="5422423" y="4352622"/>
            <a:ext cx="3513878" cy="1152184"/>
          </a:xfrm>
          <a:prstGeom prst="straightConnector1">
            <a:avLst/>
          </a:prstGeom>
          <a:ln>
            <a:solidFill>
              <a:srgbClr val="7030A0"/>
            </a:solidFill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973B4E06-AF2D-2B4F-BBB3-2848913DE069}"/>
              </a:ext>
            </a:extLst>
          </p:cNvPr>
          <p:cNvSpPr txBox="1"/>
          <p:nvPr/>
        </p:nvSpPr>
        <p:spPr>
          <a:xfrm>
            <a:off x="7004656" y="4140161"/>
            <a:ext cx="1463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coverageArea</a:t>
            </a:r>
            <a:endParaRPr lang="en-US" dirty="0"/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3A205082-FE4B-1945-8B48-9D62442E8F97}"/>
              </a:ext>
            </a:extLst>
          </p:cNvPr>
          <p:cNvSpPr/>
          <p:nvPr/>
        </p:nvSpPr>
        <p:spPr>
          <a:xfrm>
            <a:off x="7176855" y="5356377"/>
            <a:ext cx="3642037" cy="142232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u="sng" dirty="0">
                <a:solidFill>
                  <a:sysClr val="windowText" lastClr="000000"/>
                </a:solidFill>
              </a:rPr>
              <a:t>Endpoint</a:t>
            </a:r>
            <a:br>
              <a:rPr lang="en-US" sz="1200" u="sng" dirty="0">
                <a:solidFill>
                  <a:sysClr val="windowText" lastClr="000000"/>
                </a:solidFill>
              </a:rPr>
            </a:br>
            <a:r>
              <a:rPr lang="en-US" sz="1200" dirty="0">
                <a:solidFill>
                  <a:sysClr val="windowText" lastClr="000000"/>
                </a:solidFill>
              </a:rPr>
              <a:t>Connection-type: non-</a:t>
            </a:r>
            <a:r>
              <a:rPr lang="en-US" sz="1200" dirty="0" err="1">
                <a:solidFill>
                  <a:sysClr val="windowText" lastClr="000000"/>
                </a:solidFill>
              </a:rPr>
              <a:t>fhir</a:t>
            </a:r>
            <a:r>
              <a:rPr lang="en-US" sz="1200" dirty="0">
                <a:solidFill>
                  <a:sysClr val="windowText" lastClr="000000"/>
                </a:solidFill>
              </a:rPr>
              <a:t>-rest </a:t>
            </a:r>
            <a:br>
              <a:rPr lang="en-US" sz="1200" dirty="0">
                <a:solidFill>
                  <a:sysClr val="windowText" lastClr="000000"/>
                </a:solidFill>
              </a:rPr>
            </a:br>
            <a:r>
              <a:rPr lang="en-US" sz="1200" dirty="0" err="1">
                <a:solidFill>
                  <a:sysClr val="windowText" lastClr="000000"/>
                </a:solidFill>
              </a:rPr>
              <a:t>payloadtype</a:t>
            </a:r>
            <a:r>
              <a:rPr lang="en-US" sz="1200" dirty="0">
                <a:solidFill>
                  <a:sysClr val="windowText" lastClr="000000"/>
                </a:solidFill>
              </a:rPr>
              <a:t>:  NA</a:t>
            </a:r>
            <a:br>
              <a:rPr lang="en-US" sz="1200" dirty="0">
                <a:solidFill>
                  <a:sysClr val="windowText" lastClr="000000"/>
                </a:solidFill>
              </a:rPr>
            </a:br>
            <a:r>
              <a:rPr lang="en-US" sz="1200" dirty="0" err="1">
                <a:solidFill>
                  <a:sysClr val="windowText" lastClr="000000"/>
                </a:solidFill>
              </a:rPr>
              <a:t>Usecase.type</a:t>
            </a:r>
            <a:r>
              <a:rPr lang="en-US" sz="1200" dirty="0">
                <a:solidFill>
                  <a:sysClr val="windowText" lastClr="000000"/>
                </a:solidFill>
              </a:rPr>
              <a:t> = HOPERAT</a:t>
            </a:r>
          </a:p>
          <a:p>
            <a:endParaRPr lang="en-US" sz="1200" dirty="0">
              <a:solidFill>
                <a:sysClr val="windowText" lastClr="000000"/>
              </a:solidFill>
            </a:endParaRPr>
          </a:p>
          <a:p>
            <a:r>
              <a:rPr lang="en-US" dirty="0" err="1">
                <a:solidFill>
                  <a:srgbClr val="7030A0"/>
                </a:solidFill>
              </a:rPr>
              <a:t>AcmeOfCTPortalEndpoint</a:t>
            </a:r>
            <a:endParaRPr lang="en-US" dirty="0">
              <a:solidFill>
                <a:srgbClr val="7030A0"/>
              </a:solidFill>
            </a:endParaRPr>
          </a:p>
          <a:p>
            <a:br>
              <a:rPr lang="en-US" sz="1200" dirty="0">
                <a:solidFill>
                  <a:sysClr val="windowText" lastClr="000000"/>
                </a:solidFill>
              </a:rPr>
            </a:br>
            <a:r>
              <a:rPr lang="en-US" sz="1600" dirty="0">
                <a:solidFill>
                  <a:sysClr val="windowText" lastClr="000000"/>
                </a:solidFill>
              </a:rPr>
              <a:t> </a:t>
            </a:r>
            <a:br>
              <a:rPr lang="en-US" sz="1600" dirty="0">
                <a:solidFill>
                  <a:sysClr val="windowText" lastClr="000000"/>
                </a:solidFill>
              </a:rPr>
            </a:br>
            <a:br>
              <a:rPr lang="en-US" sz="1600" dirty="0">
                <a:solidFill>
                  <a:sysClr val="windowText" lastClr="000000"/>
                </a:solidFill>
              </a:rPr>
            </a:br>
            <a:endParaRPr lang="en-US" sz="1600" dirty="0">
              <a:solidFill>
                <a:sysClr val="windowText" lastClr="000000"/>
              </a:solidFill>
            </a:endParaRP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C6C60C96-A6BA-5645-A849-1F52F6898BD4}"/>
              </a:ext>
            </a:extLst>
          </p:cNvPr>
          <p:cNvCxnSpPr>
            <a:cxnSpLocks/>
            <a:stCxn id="9" idx="3"/>
            <a:endCxn id="24" idx="1"/>
          </p:cNvCxnSpPr>
          <p:nvPr/>
        </p:nvCxnSpPr>
        <p:spPr>
          <a:xfrm>
            <a:off x="5422423" y="5504806"/>
            <a:ext cx="1754432" cy="562732"/>
          </a:xfrm>
          <a:prstGeom prst="straightConnector1">
            <a:avLst/>
          </a:prstGeom>
          <a:ln>
            <a:solidFill>
              <a:srgbClr val="7030A0"/>
            </a:solidFill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FA12AEA8-5133-D94A-861C-7FFD42041BB0}"/>
              </a:ext>
            </a:extLst>
          </p:cNvPr>
          <p:cNvSpPr txBox="1"/>
          <p:nvPr/>
        </p:nvSpPr>
        <p:spPr>
          <a:xfrm>
            <a:off x="2221816" y="3714018"/>
            <a:ext cx="966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network</a:t>
            </a:r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88BF1B1E-5C0B-EC4D-8544-B6AB05537A3A}"/>
              </a:ext>
            </a:extLst>
          </p:cNvPr>
          <p:cNvSpPr/>
          <p:nvPr/>
        </p:nvSpPr>
        <p:spPr>
          <a:xfrm>
            <a:off x="368836" y="2075876"/>
            <a:ext cx="1987089" cy="143762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u="sng" dirty="0">
                <a:solidFill>
                  <a:sysClr val="windowText" lastClr="000000"/>
                </a:solidFill>
              </a:rPr>
              <a:t>Network</a:t>
            </a:r>
          </a:p>
          <a:p>
            <a:pPr algn="ctr"/>
            <a:endParaRPr lang="en-US" sz="1600" u="sng" dirty="0">
              <a:solidFill>
                <a:sysClr val="windowText" lastClr="000000"/>
              </a:solidFill>
            </a:endParaRPr>
          </a:p>
          <a:p>
            <a:pPr algn="ctr"/>
            <a:r>
              <a:rPr lang="en-US" sz="1600" dirty="0" err="1">
                <a:solidFill>
                  <a:srgbClr val="7030A0"/>
                </a:solidFill>
              </a:rPr>
              <a:t>AcmeofCTPremNet</a:t>
            </a:r>
            <a:endParaRPr lang="en-US" sz="1400" dirty="0">
              <a:solidFill>
                <a:srgbClr val="7030A0"/>
              </a:solidFill>
            </a:endParaRPr>
          </a:p>
          <a:p>
            <a:pPr algn="ctr"/>
            <a:endParaRPr lang="en-US" sz="1600" u="sng" dirty="0">
              <a:solidFill>
                <a:sysClr val="windowText" lastClr="000000"/>
              </a:solidFill>
            </a:endParaRP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8D4A67EF-A1F0-3344-A3C3-4FC8EC13819E}"/>
              </a:ext>
            </a:extLst>
          </p:cNvPr>
          <p:cNvCxnSpPr>
            <a:cxnSpLocks/>
            <a:stCxn id="17" idx="0"/>
          </p:cNvCxnSpPr>
          <p:nvPr/>
        </p:nvCxnSpPr>
        <p:spPr>
          <a:xfrm flipV="1">
            <a:off x="1443983" y="2484254"/>
            <a:ext cx="2884096" cy="1889492"/>
          </a:xfrm>
          <a:prstGeom prst="straightConnector1">
            <a:avLst/>
          </a:prstGeom>
          <a:ln>
            <a:solidFill>
              <a:srgbClr val="7030A0"/>
            </a:solidFill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B9CDBA23-CDA5-A740-AA0B-0B46BEA2DA30}"/>
              </a:ext>
            </a:extLst>
          </p:cNvPr>
          <p:cNvSpPr/>
          <p:nvPr/>
        </p:nvSpPr>
        <p:spPr>
          <a:xfrm>
            <a:off x="123290" y="4373746"/>
            <a:ext cx="2641385" cy="214025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 u="sng" dirty="0" err="1">
                <a:solidFill>
                  <a:sysClr val="windowText" lastClr="000000"/>
                </a:solidFill>
              </a:rPr>
              <a:t>InsurancePlan</a:t>
            </a:r>
            <a:endParaRPr lang="en-US" sz="1600" u="sng" dirty="0">
              <a:solidFill>
                <a:sysClr val="windowText" lastClr="000000"/>
              </a:solidFill>
            </a:endParaRPr>
          </a:p>
          <a:p>
            <a:r>
              <a:rPr lang="en-US" sz="1600" dirty="0">
                <a:solidFill>
                  <a:srgbClr val="002060"/>
                </a:solidFill>
              </a:rPr>
              <a:t>Type:  QHP</a:t>
            </a:r>
          </a:p>
          <a:p>
            <a:r>
              <a:rPr lang="en-US" sz="1600" dirty="0" err="1">
                <a:solidFill>
                  <a:srgbClr val="002060"/>
                </a:solidFill>
              </a:rPr>
              <a:t>Plan.type</a:t>
            </a:r>
            <a:r>
              <a:rPr lang="en-US" sz="1600" dirty="0">
                <a:solidFill>
                  <a:srgbClr val="002060"/>
                </a:solidFill>
              </a:rPr>
              <a:t>: Gold</a:t>
            </a:r>
          </a:p>
          <a:p>
            <a:br>
              <a:rPr lang="en-US" sz="1600" dirty="0">
                <a:solidFill>
                  <a:sysClr val="windowText" lastClr="000000"/>
                </a:solidFill>
              </a:rPr>
            </a:br>
            <a:r>
              <a:rPr lang="en-US" sz="1600" dirty="0" err="1">
                <a:solidFill>
                  <a:srgbClr val="7030A0"/>
                </a:solidFill>
              </a:rPr>
              <a:t>AcmeQHPGold</a:t>
            </a:r>
            <a:endParaRPr lang="en-US" sz="1600" dirty="0">
              <a:solidFill>
                <a:sysClr val="windowText" lastClr="000000"/>
              </a:solidFill>
            </a:endParaRP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07CEBA44-B4FA-C040-BDAD-4248DE5F6141}"/>
              </a:ext>
            </a:extLst>
          </p:cNvPr>
          <p:cNvCxnSpPr>
            <a:cxnSpLocks/>
            <a:stCxn id="17" idx="0"/>
            <a:endCxn id="18" idx="2"/>
          </p:cNvCxnSpPr>
          <p:nvPr/>
        </p:nvCxnSpPr>
        <p:spPr>
          <a:xfrm flipH="1" flipV="1">
            <a:off x="1362381" y="3513496"/>
            <a:ext cx="81602" cy="860250"/>
          </a:xfrm>
          <a:prstGeom prst="straightConnector1">
            <a:avLst/>
          </a:prstGeom>
          <a:ln>
            <a:solidFill>
              <a:srgbClr val="7030A0"/>
            </a:solidFill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62799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89E49-C041-9847-BF1D-0287C3EED5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70F6BC-9271-844F-8C3F-545182356C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These drawings complement the examples provided in the implementation guide.   </a:t>
            </a:r>
          </a:p>
          <a:p>
            <a:r>
              <a:rPr lang="en-US" dirty="0"/>
              <a:t>They refer to the example instance names.</a:t>
            </a:r>
          </a:p>
          <a:p>
            <a:r>
              <a:rPr lang="en-US" dirty="0"/>
              <a:t>The drawings do not annotate the full data payload of the examples.  Their purpose is to graphically illustrate the relationships between the instances.  Instance IDs are in </a:t>
            </a:r>
            <a:r>
              <a:rPr lang="en-US" dirty="0">
                <a:solidFill>
                  <a:srgbClr val="7030A0"/>
                </a:solidFill>
              </a:rPr>
              <a:t>purple</a:t>
            </a:r>
            <a:r>
              <a:rPr lang="en-US" dirty="0"/>
              <a:t>.   </a:t>
            </a:r>
          </a:p>
          <a:p>
            <a:r>
              <a:rPr lang="en-US" dirty="0"/>
              <a:t>See the examples data for full data content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7624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4E7FE0-4484-F34D-8216-E807B994F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573000" y="7812617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FFB6AE-E1BF-994E-8E90-6BA7B36DE5D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3C3C3B">
                    <a:lumMod val="50000"/>
                    <a:lumOff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3C3C3B">
                  <a:lumMod val="50000"/>
                  <a:lumOff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9EECA639-743E-9344-8AAE-07DA04275268}"/>
              </a:ext>
            </a:extLst>
          </p:cNvPr>
          <p:cNvSpPr/>
          <p:nvPr/>
        </p:nvSpPr>
        <p:spPr>
          <a:xfrm>
            <a:off x="3845195" y="2965739"/>
            <a:ext cx="2223017" cy="142232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sng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Healthcare Service</a:t>
            </a:r>
            <a:br>
              <a:rPr kumimoji="0" lang="en-US" sz="1600" b="0" i="0" u="sng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category: Group</a:t>
            </a:r>
          </a:p>
          <a:p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Specialty:  Orthopedics </a:t>
            </a:r>
            <a:r>
              <a:rPr lang="en-US" sz="1200" dirty="0">
                <a:solidFill>
                  <a:schemeClr val="tx1"/>
                </a:solidFill>
              </a:rPr>
              <a:t>(207X00000X)</a:t>
            </a:r>
            <a:b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ounded Rectangle 11">
            <a:extLst>
              <a:ext uri="{FF2B5EF4-FFF2-40B4-BE49-F238E27FC236}">
                <a16:creationId xmlns:a16="http://schemas.microsoft.com/office/drawing/2014/main" id="{F712283E-783A-874C-ACCF-F336A469BBD3}"/>
              </a:ext>
            </a:extLst>
          </p:cNvPr>
          <p:cNvSpPr/>
          <p:nvPr/>
        </p:nvSpPr>
        <p:spPr>
          <a:xfrm>
            <a:off x="6329809" y="3375914"/>
            <a:ext cx="1336490" cy="73110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Location</a:t>
            </a:r>
            <a:br>
              <a:rPr kumimoji="0" lang="en-US" sz="1200" b="0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type: Hospital</a:t>
            </a:r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466745EC-0B76-6549-BB13-A5FA715D3CD9}"/>
              </a:ext>
            </a:extLst>
          </p:cNvPr>
          <p:cNvSpPr/>
          <p:nvPr/>
        </p:nvSpPr>
        <p:spPr>
          <a:xfrm>
            <a:off x="909536" y="1025417"/>
            <a:ext cx="1766667" cy="143762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sng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Network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Acme of CT Standard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sng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Slide Number Placeholder 3">
            <a:extLst>
              <a:ext uri="{FF2B5EF4-FFF2-40B4-BE49-F238E27FC236}">
                <a16:creationId xmlns:a16="http://schemas.microsoft.com/office/drawing/2014/main" id="{A2A9738D-C03A-9048-9AA0-F7DBB292CBEA}"/>
              </a:ext>
            </a:extLst>
          </p:cNvPr>
          <p:cNvSpPr txBox="1">
            <a:spLocks/>
          </p:cNvSpPr>
          <p:nvPr/>
        </p:nvSpPr>
        <p:spPr>
          <a:xfrm>
            <a:off x="8915533" y="745727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FFB6AE-E1BF-994E-8E90-6BA7B36DE5D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3C3C3B">
                    <a:lumMod val="50000"/>
                    <a:lumOff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3C3C3B">
                  <a:lumMod val="50000"/>
                  <a:lumOff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5" name="Rounded Rectangle 124">
            <a:extLst>
              <a:ext uri="{FF2B5EF4-FFF2-40B4-BE49-F238E27FC236}">
                <a16:creationId xmlns:a16="http://schemas.microsoft.com/office/drawing/2014/main" id="{1DA60D01-71E1-8B43-A3F9-9BC288516463}"/>
              </a:ext>
            </a:extLst>
          </p:cNvPr>
          <p:cNvSpPr/>
          <p:nvPr/>
        </p:nvSpPr>
        <p:spPr>
          <a:xfrm>
            <a:off x="4124934" y="1030353"/>
            <a:ext cx="1700458" cy="143762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sng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Organization</a:t>
            </a:r>
            <a:b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68B19F9A-90A1-FF4E-991F-D87E42435F6F}"/>
              </a:ext>
            </a:extLst>
          </p:cNvPr>
          <p:cNvSpPr txBox="1"/>
          <p:nvPr/>
        </p:nvSpPr>
        <p:spPr>
          <a:xfrm>
            <a:off x="6921748" y="2815182"/>
            <a:ext cx="22936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managingOrganization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99" name="Straight Arrow Connector 98">
            <a:extLst>
              <a:ext uri="{FF2B5EF4-FFF2-40B4-BE49-F238E27FC236}">
                <a16:creationId xmlns:a16="http://schemas.microsoft.com/office/drawing/2014/main" id="{06C0A678-E810-F74C-AB18-E398CD61A39B}"/>
              </a:ext>
            </a:extLst>
          </p:cNvPr>
          <p:cNvCxnSpPr>
            <a:cxnSpLocks/>
            <a:stCxn id="11" idx="0"/>
            <a:endCxn id="29" idx="2"/>
          </p:cNvCxnSpPr>
          <p:nvPr/>
        </p:nvCxnSpPr>
        <p:spPr>
          <a:xfrm flipH="1" flipV="1">
            <a:off x="6972545" y="2547708"/>
            <a:ext cx="25509" cy="828206"/>
          </a:xfrm>
          <a:prstGeom prst="straightConnector1">
            <a:avLst/>
          </a:prstGeom>
          <a:ln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>
            <a:extLst>
              <a:ext uri="{FF2B5EF4-FFF2-40B4-BE49-F238E27FC236}">
                <a16:creationId xmlns:a16="http://schemas.microsoft.com/office/drawing/2014/main" id="{8277ED15-AC9A-8246-ACB7-64FE5F682FE7}"/>
              </a:ext>
            </a:extLst>
          </p:cNvPr>
          <p:cNvCxnSpPr>
            <a:cxnSpLocks/>
            <a:stCxn id="7" idx="0"/>
            <a:endCxn id="125" idx="2"/>
          </p:cNvCxnSpPr>
          <p:nvPr/>
        </p:nvCxnSpPr>
        <p:spPr>
          <a:xfrm flipV="1">
            <a:off x="4956704" y="2467973"/>
            <a:ext cx="18459" cy="497766"/>
          </a:xfrm>
          <a:prstGeom prst="straightConnector1">
            <a:avLst/>
          </a:prstGeom>
          <a:ln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>
            <a:extLst>
              <a:ext uri="{FF2B5EF4-FFF2-40B4-BE49-F238E27FC236}">
                <a16:creationId xmlns:a16="http://schemas.microsoft.com/office/drawing/2014/main" id="{DF507831-026C-DD49-999C-4135935C0E03}"/>
              </a:ext>
            </a:extLst>
          </p:cNvPr>
          <p:cNvCxnSpPr>
            <a:cxnSpLocks/>
          </p:cNvCxnSpPr>
          <p:nvPr/>
        </p:nvCxnSpPr>
        <p:spPr>
          <a:xfrm>
            <a:off x="5825392" y="4388061"/>
            <a:ext cx="1197489" cy="0"/>
          </a:xfrm>
          <a:prstGeom prst="straightConnector1">
            <a:avLst/>
          </a:prstGeom>
          <a:ln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>
            <a:extLst>
              <a:ext uri="{FF2B5EF4-FFF2-40B4-BE49-F238E27FC236}">
                <a16:creationId xmlns:a16="http://schemas.microsoft.com/office/drawing/2014/main" id="{7475E913-B292-0B4F-9FD9-94326D3E4D84}"/>
              </a:ext>
            </a:extLst>
          </p:cNvPr>
          <p:cNvCxnSpPr>
            <a:cxnSpLocks/>
            <a:stCxn id="22" idx="0"/>
            <a:endCxn id="23" idx="2"/>
          </p:cNvCxnSpPr>
          <p:nvPr/>
        </p:nvCxnSpPr>
        <p:spPr>
          <a:xfrm flipH="1" flipV="1">
            <a:off x="1792870" y="2463037"/>
            <a:ext cx="15662" cy="1067704"/>
          </a:xfrm>
          <a:prstGeom prst="straightConnector1">
            <a:avLst/>
          </a:prstGeom>
          <a:ln>
            <a:solidFill>
              <a:srgbClr val="7030A0"/>
            </a:solidFill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4" name="TextBox 113">
            <a:extLst>
              <a:ext uri="{FF2B5EF4-FFF2-40B4-BE49-F238E27FC236}">
                <a16:creationId xmlns:a16="http://schemas.microsoft.com/office/drawing/2014/main" id="{3F2E0C50-4468-0C47-B418-3F326695BD62}"/>
              </a:ext>
            </a:extLst>
          </p:cNvPr>
          <p:cNvSpPr txBox="1"/>
          <p:nvPr/>
        </p:nvSpPr>
        <p:spPr>
          <a:xfrm>
            <a:off x="854148" y="2812223"/>
            <a:ext cx="966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network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56B6FD8D-9A38-D640-808E-A749747BFA57}"/>
              </a:ext>
            </a:extLst>
          </p:cNvPr>
          <p:cNvSpPr txBox="1"/>
          <p:nvPr/>
        </p:nvSpPr>
        <p:spPr>
          <a:xfrm>
            <a:off x="4991286" y="2523476"/>
            <a:ext cx="1246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providedBy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4A5EC169-5458-B845-B7D7-791E369A04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9536" y="-283739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Example:  Group Providing Service at Hospital </a:t>
            </a:r>
            <a:r>
              <a:rPr lang="en-US" dirty="0"/>
              <a:t>	</a:t>
            </a:r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28BEF422-45B7-A84C-A00C-0A5F2444BBC3}"/>
              </a:ext>
            </a:extLst>
          </p:cNvPr>
          <p:cNvSpPr/>
          <p:nvPr/>
        </p:nvSpPr>
        <p:spPr>
          <a:xfrm>
            <a:off x="655202" y="3530741"/>
            <a:ext cx="2306659" cy="143762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sng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OrganizationAffiliation</a:t>
            </a:r>
            <a:endParaRPr kumimoji="0" lang="en-US" sz="1600" b="0" i="0" u="sng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Code: </a:t>
            </a:r>
            <a:r>
              <a:rPr kumimoji="0" lang="en-US" sz="1600" b="0" i="0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Provider</a:t>
            </a:r>
            <a:b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E5CBA618-A4CD-494C-AE28-18375922635F}"/>
              </a:ext>
            </a:extLst>
          </p:cNvPr>
          <p:cNvCxnSpPr>
            <a:cxnSpLocks/>
          </p:cNvCxnSpPr>
          <p:nvPr/>
        </p:nvCxnSpPr>
        <p:spPr>
          <a:xfrm flipV="1">
            <a:off x="2961861" y="3584603"/>
            <a:ext cx="883334" cy="404489"/>
          </a:xfrm>
          <a:prstGeom prst="straightConnector1">
            <a:avLst/>
          </a:prstGeom>
          <a:ln>
            <a:solidFill>
              <a:srgbClr val="7030A0"/>
            </a:solidFill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4847F8E0-9A4A-8044-A800-9F9E173377D7}"/>
              </a:ext>
            </a:extLst>
          </p:cNvPr>
          <p:cNvCxnSpPr>
            <a:cxnSpLocks/>
          </p:cNvCxnSpPr>
          <p:nvPr/>
        </p:nvCxnSpPr>
        <p:spPr>
          <a:xfrm flipV="1">
            <a:off x="2807535" y="2283307"/>
            <a:ext cx="1365138" cy="1259512"/>
          </a:xfrm>
          <a:prstGeom prst="straightConnector1">
            <a:avLst/>
          </a:prstGeom>
          <a:ln>
            <a:solidFill>
              <a:srgbClr val="7030A0"/>
            </a:solidFill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B2A31071-0F82-8A4E-B089-ED4A4A4DF385}"/>
              </a:ext>
            </a:extLst>
          </p:cNvPr>
          <p:cNvSpPr txBox="1"/>
          <p:nvPr/>
        </p:nvSpPr>
        <p:spPr>
          <a:xfrm>
            <a:off x="2961861" y="5388775"/>
            <a:ext cx="638016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Represents:</a:t>
            </a:r>
          </a:p>
          <a:p>
            <a:r>
              <a:rPr lang="en-US" sz="1600" dirty="0"/>
              <a:t>Hartford Orthopedics (is a group) providing Orthopods for Network Acme of CT at Hartford General Hospital and is in-network for Acme of CT’s standard network.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C216EB2A-BF79-1E4F-97A0-0BA25B170620}"/>
              </a:ext>
            </a:extLst>
          </p:cNvPr>
          <p:cNvCxnSpPr>
            <a:cxnSpLocks/>
          </p:cNvCxnSpPr>
          <p:nvPr/>
        </p:nvCxnSpPr>
        <p:spPr>
          <a:xfrm flipV="1">
            <a:off x="7022881" y="4105523"/>
            <a:ext cx="0" cy="282538"/>
          </a:xfrm>
          <a:prstGeom prst="straightConnector1">
            <a:avLst/>
          </a:prstGeom>
          <a:ln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06E324B6-DE84-7340-956D-2F9BBE7F52D9}"/>
              </a:ext>
            </a:extLst>
          </p:cNvPr>
          <p:cNvCxnSpPr>
            <a:cxnSpLocks/>
          </p:cNvCxnSpPr>
          <p:nvPr/>
        </p:nvCxnSpPr>
        <p:spPr>
          <a:xfrm>
            <a:off x="2961861" y="4770861"/>
            <a:ext cx="4302509" cy="0"/>
          </a:xfrm>
          <a:prstGeom prst="straightConnector1">
            <a:avLst/>
          </a:prstGeom>
          <a:ln>
            <a:solidFill>
              <a:srgbClr val="7030A0"/>
            </a:solidFill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3170D4D6-E704-6B45-8B84-593ECB8012C6}"/>
              </a:ext>
            </a:extLst>
          </p:cNvPr>
          <p:cNvCxnSpPr>
            <a:cxnSpLocks/>
          </p:cNvCxnSpPr>
          <p:nvPr/>
        </p:nvCxnSpPr>
        <p:spPr>
          <a:xfrm flipV="1">
            <a:off x="7256571" y="4105523"/>
            <a:ext cx="0" cy="671974"/>
          </a:xfrm>
          <a:prstGeom prst="straightConnector1">
            <a:avLst/>
          </a:prstGeom>
          <a:ln>
            <a:solidFill>
              <a:srgbClr val="7030A0"/>
            </a:solidFill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9DCA7014-8FB8-1C40-8277-6282BEC847C2}"/>
              </a:ext>
            </a:extLst>
          </p:cNvPr>
          <p:cNvSpPr txBox="1"/>
          <p:nvPr/>
        </p:nvSpPr>
        <p:spPr>
          <a:xfrm>
            <a:off x="1988957" y="2540059"/>
            <a:ext cx="25576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participatingOrganization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AC34C5DC-6D11-DE48-814F-00EDEA3F8711}"/>
              </a:ext>
            </a:extLst>
          </p:cNvPr>
          <p:cNvSpPr/>
          <p:nvPr/>
        </p:nvSpPr>
        <p:spPr>
          <a:xfrm>
            <a:off x="6122316" y="1110088"/>
            <a:ext cx="1700458" cy="143762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0" lang="en-US" sz="1600" b="0" i="0" u="sng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Organization</a:t>
            </a:r>
            <a:b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b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97469CA9-200C-0846-B391-637037BE86FD}"/>
              </a:ext>
            </a:extLst>
          </p:cNvPr>
          <p:cNvCxnSpPr>
            <a:cxnSpLocks/>
          </p:cNvCxnSpPr>
          <p:nvPr/>
        </p:nvCxnSpPr>
        <p:spPr>
          <a:xfrm flipV="1">
            <a:off x="1820951" y="5236205"/>
            <a:ext cx="7830346" cy="39970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C4A7AC38-253E-4049-8935-E4100F115E03}"/>
              </a:ext>
            </a:extLst>
          </p:cNvPr>
          <p:cNvCxnSpPr>
            <a:cxnSpLocks/>
          </p:cNvCxnSpPr>
          <p:nvPr/>
        </p:nvCxnSpPr>
        <p:spPr>
          <a:xfrm>
            <a:off x="1832423" y="4992774"/>
            <a:ext cx="0" cy="282538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800D6F3D-05E6-5146-B6CD-C1798EC1364E}"/>
              </a:ext>
            </a:extLst>
          </p:cNvPr>
          <p:cNvCxnSpPr>
            <a:cxnSpLocks/>
          </p:cNvCxnSpPr>
          <p:nvPr/>
        </p:nvCxnSpPr>
        <p:spPr>
          <a:xfrm flipH="1" flipV="1">
            <a:off x="9561838" y="1883301"/>
            <a:ext cx="89459" cy="3299958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8559D79E-6C17-5946-B3E6-B20447EC067E}"/>
              </a:ext>
            </a:extLst>
          </p:cNvPr>
          <p:cNvCxnSpPr>
            <a:cxnSpLocks/>
          </p:cNvCxnSpPr>
          <p:nvPr/>
        </p:nvCxnSpPr>
        <p:spPr>
          <a:xfrm flipH="1">
            <a:off x="7822774" y="1869929"/>
            <a:ext cx="1739064" cy="13372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6A5ACDAA-A65B-6643-9618-14802C268E58}"/>
              </a:ext>
            </a:extLst>
          </p:cNvPr>
          <p:cNvSpPr txBox="1"/>
          <p:nvPr/>
        </p:nvSpPr>
        <p:spPr>
          <a:xfrm>
            <a:off x="4574689" y="4963143"/>
            <a:ext cx="13430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organization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F004B12C-6A6D-F44C-ADED-E6DAA2269478}"/>
              </a:ext>
            </a:extLst>
          </p:cNvPr>
          <p:cNvSpPr txBox="1"/>
          <p:nvPr/>
        </p:nvSpPr>
        <p:spPr>
          <a:xfrm>
            <a:off x="4587798" y="4457280"/>
            <a:ext cx="937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location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126AA2F-9E68-AF49-8209-6E229C8868D9}"/>
              </a:ext>
            </a:extLst>
          </p:cNvPr>
          <p:cNvSpPr txBox="1"/>
          <p:nvPr/>
        </p:nvSpPr>
        <p:spPr>
          <a:xfrm>
            <a:off x="3932798" y="4006713"/>
            <a:ext cx="1941349" cy="43088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 err="1">
                <a:solidFill>
                  <a:srgbClr val="7030A0"/>
                </a:solidFill>
              </a:rPr>
              <a:t>HartfordOrthopedicServices</a:t>
            </a:r>
            <a:endParaRPr lang="en-US" sz="1000" dirty="0">
              <a:solidFill>
                <a:srgbClr val="7030A0"/>
              </a:solidFill>
            </a:endParaRPr>
          </a:p>
          <a:p>
            <a:pPr algn="ctr"/>
            <a:endParaRPr lang="en-US" sz="10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A56B359-5969-6B49-8711-ECD79AEFCCA7}"/>
              </a:ext>
            </a:extLst>
          </p:cNvPr>
          <p:cNvSpPr txBox="1"/>
          <p:nvPr/>
        </p:nvSpPr>
        <p:spPr>
          <a:xfrm>
            <a:off x="4120553" y="1986263"/>
            <a:ext cx="1672299" cy="43088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 err="1">
                <a:solidFill>
                  <a:srgbClr val="7030A0"/>
                </a:solidFill>
              </a:rPr>
              <a:t>HartfordOrthopedics</a:t>
            </a:r>
            <a:endParaRPr lang="en-US" sz="1000" dirty="0">
              <a:solidFill>
                <a:srgbClr val="7030A0"/>
              </a:solidFill>
            </a:endParaRPr>
          </a:p>
          <a:p>
            <a:pPr algn="ctr"/>
            <a:endParaRPr lang="en-US" sz="10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C878FCA-4630-8F4B-8814-08764F2E3BF7}"/>
              </a:ext>
            </a:extLst>
          </p:cNvPr>
          <p:cNvSpPr txBox="1"/>
          <p:nvPr/>
        </p:nvSpPr>
        <p:spPr>
          <a:xfrm>
            <a:off x="6149149" y="3884037"/>
            <a:ext cx="1672299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000" dirty="0">
                <a:solidFill>
                  <a:srgbClr val="7030A0"/>
                </a:solidFill>
              </a:rPr>
              <a:t>HospLoc1</a:t>
            </a:r>
          </a:p>
          <a:p>
            <a:pPr algn="ctr"/>
            <a:endParaRPr lang="en-US" sz="10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17FD6C1-229F-4B4B-B318-C17A7B3B6F45}"/>
              </a:ext>
            </a:extLst>
          </p:cNvPr>
          <p:cNvSpPr/>
          <p:nvPr/>
        </p:nvSpPr>
        <p:spPr>
          <a:xfrm>
            <a:off x="6421926" y="1922592"/>
            <a:ext cx="9528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Hospital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DBB3DAD-4F9D-F64F-9AA3-690371F1385E}"/>
              </a:ext>
            </a:extLst>
          </p:cNvPr>
          <p:cNvSpPr/>
          <p:nvPr/>
        </p:nvSpPr>
        <p:spPr>
          <a:xfrm>
            <a:off x="903666" y="4613863"/>
            <a:ext cx="192879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err="1">
                <a:solidFill>
                  <a:srgbClr val="7030A0"/>
                </a:solidFill>
              </a:rPr>
              <a:t>HartfordOrthopedicAffil</a:t>
            </a:r>
            <a:endParaRPr lang="en-US" sz="1400" dirty="0">
              <a:solidFill>
                <a:srgbClr val="7030A0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5C5F520-8DC5-6C45-AE79-EB3F7F90DB48}"/>
              </a:ext>
            </a:extLst>
          </p:cNvPr>
          <p:cNvSpPr/>
          <p:nvPr/>
        </p:nvSpPr>
        <p:spPr>
          <a:xfrm>
            <a:off x="1129360" y="2067762"/>
            <a:ext cx="126188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 err="1">
                <a:solidFill>
                  <a:srgbClr val="7030A0"/>
                </a:solidFill>
                <a:latin typeface="Menlo" panose="020B0609030804020204" pitchFamily="49" charset="0"/>
              </a:rPr>
              <a:t>AcmeofCTStdNet</a:t>
            </a:r>
            <a:endParaRPr lang="en-US" sz="1000" b="0" dirty="0">
              <a:solidFill>
                <a:srgbClr val="7030A0"/>
              </a:solidFill>
              <a:effectLst/>
              <a:latin typeface="Menlo" panose="020B06090308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7315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4E7FE0-4484-F34D-8216-E807B994F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573000" y="7812617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FFB6AE-E1BF-994E-8E90-6BA7B36DE5D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3C3C3B">
                    <a:lumMod val="50000"/>
                    <a:lumOff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3C3C3B">
                  <a:lumMod val="50000"/>
                  <a:lumOff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9EECA639-743E-9344-8AAE-07DA04275268}"/>
              </a:ext>
            </a:extLst>
          </p:cNvPr>
          <p:cNvSpPr/>
          <p:nvPr/>
        </p:nvSpPr>
        <p:spPr>
          <a:xfrm>
            <a:off x="3968226" y="2965739"/>
            <a:ext cx="2023463" cy="142232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sng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Healthcare Service</a:t>
            </a:r>
            <a:br>
              <a:rPr kumimoji="0" lang="en-US" sz="1600" b="0" i="0" u="sng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category: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Outpatient</a:t>
            </a:r>
          </a:p>
          <a:p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Specialty:  Family </a:t>
            </a:r>
            <a:r>
              <a:rPr lang="en-US" sz="1200" dirty="0">
                <a:solidFill>
                  <a:schemeClr val="tx1"/>
                </a:solidFill>
              </a:rPr>
              <a:t>Medicine (207Q00000X )</a:t>
            </a:r>
            <a:b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b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ounded Rectangle 11">
            <a:extLst>
              <a:ext uri="{FF2B5EF4-FFF2-40B4-BE49-F238E27FC236}">
                <a16:creationId xmlns:a16="http://schemas.microsoft.com/office/drawing/2014/main" id="{F712283E-783A-874C-ACCF-F336A469BBD3}"/>
              </a:ext>
            </a:extLst>
          </p:cNvPr>
          <p:cNvSpPr/>
          <p:nvPr/>
        </p:nvSpPr>
        <p:spPr>
          <a:xfrm>
            <a:off x="6900904" y="3407300"/>
            <a:ext cx="1336490" cy="73110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Location</a:t>
            </a:r>
            <a:br>
              <a:rPr kumimoji="0" lang="en-US" sz="1200" b="0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type: Hospital</a:t>
            </a:r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466745EC-0B76-6549-BB13-A5FA715D3CD9}"/>
              </a:ext>
            </a:extLst>
          </p:cNvPr>
          <p:cNvSpPr/>
          <p:nvPr/>
        </p:nvSpPr>
        <p:spPr>
          <a:xfrm>
            <a:off x="909536" y="1025417"/>
            <a:ext cx="1766667" cy="143762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sng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Network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sng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sng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Slide Number Placeholder 3">
            <a:extLst>
              <a:ext uri="{FF2B5EF4-FFF2-40B4-BE49-F238E27FC236}">
                <a16:creationId xmlns:a16="http://schemas.microsoft.com/office/drawing/2014/main" id="{A2A9738D-C03A-9048-9AA0-F7DBB292CBEA}"/>
              </a:ext>
            </a:extLst>
          </p:cNvPr>
          <p:cNvSpPr txBox="1">
            <a:spLocks/>
          </p:cNvSpPr>
          <p:nvPr/>
        </p:nvSpPr>
        <p:spPr>
          <a:xfrm>
            <a:off x="8915533" y="745727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FFB6AE-E1BF-994E-8E90-6BA7B36DE5D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3C3C3B">
                    <a:lumMod val="50000"/>
                    <a:lumOff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3C3C3B">
                  <a:lumMod val="50000"/>
                  <a:lumOff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5" name="Rounded Rectangle 124">
            <a:extLst>
              <a:ext uri="{FF2B5EF4-FFF2-40B4-BE49-F238E27FC236}">
                <a16:creationId xmlns:a16="http://schemas.microsoft.com/office/drawing/2014/main" id="{1DA60D01-71E1-8B43-A3F9-9BC288516463}"/>
              </a:ext>
            </a:extLst>
          </p:cNvPr>
          <p:cNvSpPr/>
          <p:nvPr/>
        </p:nvSpPr>
        <p:spPr>
          <a:xfrm>
            <a:off x="4124934" y="1030353"/>
            <a:ext cx="1700458" cy="143762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kumimoji="0" lang="en-US" sz="1600" b="0" i="0" u="sng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Organization</a:t>
            </a:r>
            <a:b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b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lang="en-US" dirty="0" err="1">
                <a:solidFill>
                  <a:srgbClr val="7030A0"/>
                </a:solidFill>
              </a:rPr>
              <a:t>HamiltonClinic</a:t>
            </a:r>
            <a:endParaRPr lang="en-US" dirty="0">
              <a:solidFill>
                <a:srgbClr val="7030A0"/>
              </a:solidFill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68B19F9A-90A1-FF4E-991F-D87E42435F6F}"/>
              </a:ext>
            </a:extLst>
          </p:cNvPr>
          <p:cNvSpPr txBox="1"/>
          <p:nvPr/>
        </p:nvSpPr>
        <p:spPr>
          <a:xfrm>
            <a:off x="7497033" y="2901437"/>
            <a:ext cx="22936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managingOrganization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99" name="Straight Arrow Connector 98">
            <a:extLst>
              <a:ext uri="{FF2B5EF4-FFF2-40B4-BE49-F238E27FC236}">
                <a16:creationId xmlns:a16="http://schemas.microsoft.com/office/drawing/2014/main" id="{06C0A678-E810-F74C-AB18-E398CD61A39B}"/>
              </a:ext>
            </a:extLst>
          </p:cNvPr>
          <p:cNvCxnSpPr>
            <a:cxnSpLocks/>
            <a:stCxn id="11" idx="0"/>
            <a:endCxn id="29" idx="2"/>
          </p:cNvCxnSpPr>
          <p:nvPr/>
        </p:nvCxnSpPr>
        <p:spPr>
          <a:xfrm flipH="1" flipV="1">
            <a:off x="7543440" y="2469939"/>
            <a:ext cx="25709" cy="937361"/>
          </a:xfrm>
          <a:prstGeom prst="straightConnector1">
            <a:avLst/>
          </a:prstGeom>
          <a:ln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>
            <a:extLst>
              <a:ext uri="{FF2B5EF4-FFF2-40B4-BE49-F238E27FC236}">
                <a16:creationId xmlns:a16="http://schemas.microsoft.com/office/drawing/2014/main" id="{8277ED15-AC9A-8246-ACB7-64FE5F682FE7}"/>
              </a:ext>
            </a:extLst>
          </p:cNvPr>
          <p:cNvCxnSpPr>
            <a:cxnSpLocks/>
            <a:stCxn id="7" idx="0"/>
            <a:endCxn id="125" idx="2"/>
          </p:cNvCxnSpPr>
          <p:nvPr/>
        </p:nvCxnSpPr>
        <p:spPr>
          <a:xfrm flipH="1" flipV="1">
            <a:off x="4975163" y="2467973"/>
            <a:ext cx="4795" cy="497766"/>
          </a:xfrm>
          <a:prstGeom prst="straightConnector1">
            <a:avLst/>
          </a:prstGeom>
          <a:ln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>
            <a:extLst>
              <a:ext uri="{FF2B5EF4-FFF2-40B4-BE49-F238E27FC236}">
                <a16:creationId xmlns:a16="http://schemas.microsoft.com/office/drawing/2014/main" id="{DF507831-026C-DD49-999C-4135935C0E03}"/>
              </a:ext>
            </a:extLst>
          </p:cNvPr>
          <p:cNvCxnSpPr>
            <a:cxnSpLocks/>
          </p:cNvCxnSpPr>
          <p:nvPr/>
        </p:nvCxnSpPr>
        <p:spPr>
          <a:xfrm>
            <a:off x="5825392" y="4388061"/>
            <a:ext cx="1197489" cy="0"/>
          </a:xfrm>
          <a:prstGeom prst="straightConnector1">
            <a:avLst/>
          </a:prstGeom>
          <a:ln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>
            <a:extLst>
              <a:ext uri="{FF2B5EF4-FFF2-40B4-BE49-F238E27FC236}">
                <a16:creationId xmlns:a16="http://schemas.microsoft.com/office/drawing/2014/main" id="{7475E913-B292-0B4F-9FD9-94326D3E4D84}"/>
              </a:ext>
            </a:extLst>
          </p:cNvPr>
          <p:cNvCxnSpPr>
            <a:cxnSpLocks/>
            <a:stCxn id="22" idx="0"/>
            <a:endCxn id="23" idx="2"/>
          </p:cNvCxnSpPr>
          <p:nvPr/>
        </p:nvCxnSpPr>
        <p:spPr>
          <a:xfrm flipH="1" flipV="1">
            <a:off x="1792870" y="2463037"/>
            <a:ext cx="15662" cy="1067704"/>
          </a:xfrm>
          <a:prstGeom prst="straightConnector1">
            <a:avLst/>
          </a:prstGeom>
          <a:ln>
            <a:solidFill>
              <a:srgbClr val="7030A0"/>
            </a:solidFill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4" name="TextBox 113">
            <a:extLst>
              <a:ext uri="{FF2B5EF4-FFF2-40B4-BE49-F238E27FC236}">
                <a16:creationId xmlns:a16="http://schemas.microsoft.com/office/drawing/2014/main" id="{3F2E0C50-4468-0C47-B418-3F326695BD62}"/>
              </a:ext>
            </a:extLst>
          </p:cNvPr>
          <p:cNvSpPr txBox="1"/>
          <p:nvPr/>
        </p:nvSpPr>
        <p:spPr>
          <a:xfrm>
            <a:off x="854148" y="2812223"/>
            <a:ext cx="966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network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56B6FD8D-9A38-D640-808E-A749747BFA57}"/>
              </a:ext>
            </a:extLst>
          </p:cNvPr>
          <p:cNvSpPr txBox="1"/>
          <p:nvPr/>
        </p:nvSpPr>
        <p:spPr>
          <a:xfrm>
            <a:off x="4991286" y="2523476"/>
            <a:ext cx="1246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providedBy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4A5EC169-5458-B845-B7D7-791E369A04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9536" y="-283739"/>
            <a:ext cx="11110888" cy="1325563"/>
          </a:xfrm>
        </p:spPr>
        <p:txBody>
          <a:bodyPr>
            <a:normAutofit/>
          </a:bodyPr>
          <a:lstStyle/>
          <a:p>
            <a:r>
              <a:rPr lang="en-US" sz="3600" dirty="0"/>
              <a:t>Example:  Clinic That is Owned by a Hospital</a:t>
            </a:r>
            <a:r>
              <a:rPr lang="en-US" dirty="0"/>
              <a:t>	</a:t>
            </a:r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28BEF422-45B7-A84C-A00C-0A5F2444BBC3}"/>
              </a:ext>
            </a:extLst>
          </p:cNvPr>
          <p:cNvSpPr/>
          <p:nvPr/>
        </p:nvSpPr>
        <p:spPr>
          <a:xfrm>
            <a:off x="655202" y="3530741"/>
            <a:ext cx="2306659" cy="143762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sng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OrganizationAffiliation</a:t>
            </a:r>
            <a:endParaRPr kumimoji="0" lang="en-US" sz="1600" b="0" i="0" u="sng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Code: </a:t>
            </a:r>
            <a:r>
              <a:rPr kumimoji="0" lang="en-US" sz="1600" b="0" i="0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Outpatient</a:t>
            </a:r>
            <a:b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E5CBA618-A4CD-494C-AE28-18375922635F}"/>
              </a:ext>
            </a:extLst>
          </p:cNvPr>
          <p:cNvCxnSpPr>
            <a:cxnSpLocks/>
          </p:cNvCxnSpPr>
          <p:nvPr/>
        </p:nvCxnSpPr>
        <p:spPr>
          <a:xfrm flipV="1">
            <a:off x="2961861" y="3584602"/>
            <a:ext cx="989295" cy="404489"/>
          </a:xfrm>
          <a:prstGeom prst="straightConnector1">
            <a:avLst/>
          </a:prstGeom>
          <a:ln>
            <a:solidFill>
              <a:srgbClr val="7030A0"/>
            </a:solidFill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4847F8E0-9A4A-8044-A800-9F9E173377D7}"/>
              </a:ext>
            </a:extLst>
          </p:cNvPr>
          <p:cNvCxnSpPr>
            <a:cxnSpLocks/>
          </p:cNvCxnSpPr>
          <p:nvPr/>
        </p:nvCxnSpPr>
        <p:spPr>
          <a:xfrm flipV="1">
            <a:off x="2807535" y="2283307"/>
            <a:ext cx="1365138" cy="1259512"/>
          </a:xfrm>
          <a:prstGeom prst="straightConnector1">
            <a:avLst/>
          </a:prstGeom>
          <a:ln>
            <a:solidFill>
              <a:srgbClr val="7030A0"/>
            </a:solidFill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B2A31071-0F82-8A4E-B089-ED4A4A4DF385}"/>
              </a:ext>
            </a:extLst>
          </p:cNvPr>
          <p:cNvSpPr txBox="1"/>
          <p:nvPr/>
        </p:nvSpPr>
        <p:spPr>
          <a:xfrm>
            <a:off x="2961861" y="5388775"/>
            <a:ext cx="546957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Represents:</a:t>
            </a:r>
          </a:p>
          <a:p>
            <a:r>
              <a:rPr lang="en-US" dirty="0"/>
              <a:t>Hamilton Clinic, owned by Hartford General Hospital, </a:t>
            </a:r>
          </a:p>
          <a:p>
            <a:r>
              <a:rPr lang="en-US" dirty="0"/>
              <a:t>provides Family Medicine Services at Hospital Location 1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C216EB2A-BF79-1E4F-97A0-0BA25B170620}"/>
              </a:ext>
            </a:extLst>
          </p:cNvPr>
          <p:cNvCxnSpPr>
            <a:cxnSpLocks/>
          </p:cNvCxnSpPr>
          <p:nvPr/>
        </p:nvCxnSpPr>
        <p:spPr>
          <a:xfrm flipV="1">
            <a:off x="7022881" y="4105523"/>
            <a:ext cx="0" cy="282538"/>
          </a:xfrm>
          <a:prstGeom prst="straightConnector1">
            <a:avLst/>
          </a:prstGeom>
          <a:ln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06E324B6-DE84-7340-956D-2F9BBE7F52D9}"/>
              </a:ext>
            </a:extLst>
          </p:cNvPr>
          <p:cNvCxnSpPr>
            <a:cxnSpLocks/>
          </p:cNvCxnSpPr>
          <p:nvPr/>
        </p:nvCxnSpPr>
        <p:spPr>
          <a:xfrm>
            <a:off x="2961861" y="4770861"/>
            <a:ext cx="4302509" cy="0"/>
          </a:xfrm>
          <a:prstGeom prst="straightConnector1">
            <a:avLst/>
          </a:prstGeom>
          <a:ln>
            <a:solidFill>
              <a:srgbClr val="7030A0"/>
            </a:solidFill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3170D4D6-E704-6B45-8B84-593ECB8012C6}"/>
              </a:ext>
            </a:extLst>
          </p:cNvPr>
          <p:cNvCxnSpPr>
            <a:cxnSpLocks/>
          </p:cNvCxnSpPr>
          <p:nvPr/>
        </p:nvCxnSpPr>
        <p:spPr>
          <a:xfrm flipV="1">
            <a:off x="7264370" y="4105523"/>
            <a:ext cx="0" cy="671974"/>
          </a:xfrm>
          <a:prstGeom prst="straightConnector1">
            <a:avLst/>
          </a:prstGeom>
          <a:ln>
            <a:solidFill>
              <a:srgbClr val="7030A0"/>
            </a:solidFill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9DCA7014-8FB8-1C40-8277-6282BEC847C2}"/>
              </a:ext>
            </a:extLst>
          </p:cNvPr>
          <p:cNvSpPr txBox="1"/>
          <p:nvPr/>
        </p:nvSpPr>
        <p:spPr>
          <a:xfrm>
            <a:off x="1988957" y="2540059"/>
            <a:ext cx="25576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participatingOrganization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AC34C5DC-6D11-DE48-814F-00EDEA3F8711}"/>
              </a:ext>
            </a:extLst>
          </p:cNvPr>
          <p:cNvSpPr/>
          <p:nvPr/>
        </p:nvSpPr>
        <p:spPr>
          <a:xfrm>
            <a:off x="6693211" y="1032319"/>
            <a:ext cx="1700458" cy="143762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0" lang="en-US" sz="1600" b="0" i="0" u="sng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Organization</a:t>
            </a:r>
            <a:b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b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</a:t>
            </a:r>
            <a:r>
              <a:rPr lang="en-US" dirty="0">
                <a:solidFill>
                  <a:srgbClr val="7030A0"/>
                </a:solidFill>
              </a:rPr>
              <a:t>Hospital</a:t>
            </a:r>
          </a:p>
          <a:p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8559D79E-6C17-5946-B3E6-B20447EC067E}"/>
              </a:ext>
            </a:extLst>
          </p:cNvPr>
          <p:cNvCxnSpPr>
            <a:cxnSpLocks/>
            <a:stCxn id="125" idx="3"/>
            <a:endCxn id="29" idx="1"/>
          </p:cNvCxnSpPr>
          <p:nvPr/>
        </p:nvCxnSpPr>
        <p:spPr>
          <a:xfrm>
            <a:off x="5825392" y="1749163"/>
            <a:ext cx="867819" cy="1966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F004B12C-6A6D-F44C-ADED-E6DAA2269478}"/>
              </a:ext>
            </a:extLst>
          </p:cNvPr>
          <p:cNvSpPr txBox="1"/>
          <p:nvPr/>
        </p:nvSpPr>
        <p:spPr>
          <a:xfrm>
            <a:off x="4587798" y="4457280"/>
            <a:ext cx="937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location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42C7436D-86E1-6244-9B25-54619C4CE425}"/>
              </a:ext>
            </a:extLst>
          </p:cNvPr>
          <p:cNvSpPr txBox="1"/>
          <p:nvPr/>
        </p:nvSpPr>
        <p:spPr>
          <a:xfrm>
            <a:off x="5768829" y="1379749"/>
            <a:ext cx="7970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partOf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D448C37-B5D2-CE48-9F68-140BEEFACA80}"/>
              </a:ext>
            </a:extLst>
          </p:cNvPr>
          <p:cNvSpPr txBox="1"/>
          <p:nvPr/>
        </p:nvSpPr>
        <p:spPr>
          <a:xfrm>
            <a:off x="3968226" y="4021382"/>
            <a:ext cx="18437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>
                <a:solidFill>
                  <a:srgbClr val="7030A0"/>
                </a:solidFill>
              </a:rPr>
              <a:t>HamiltonClinicServices</a:t>
            </a:r>
            <a:endParaRPr lang="en-US" sz="1400" dirty="0">
              <a:solidFill>
                <a:srgbClr val="7030A0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EB38E22-A021-4E4B-BC50-1FFAA3E869FD}"/>
              </a:ext>
            </a:extLst>
          </p:cNvPr>
          <p:cNvSpPr txBox="1"/>
          <p:nvPr/>
        </p:nvSpPr>
        <p:spPr>
          <a:xfrm>
            <a:off x="6732999" y="3819619"/>
            <a:ext cx="1672299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400" dirty="0">
                <a:solidFill>
                  <a:srgbClr val="7030A0"/>
                </a:solidFill>
              </a:rPr>
              <a:t>HospLoc1</a:t>
            </a:r>
          </a:p>
          <a:p>
            <a:pPr algn="ctr"/>
            <a:endParaRPr lang="en-US" sz="1400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92BD04CF-9EA7-0243-91BD-100837622A18}"/>
              </a:ext>
            </a:extLst>
          </p:cNvPr>
          <p:cNvSpPr/>
          <p:nvPr/>
        </p:nvSpPr>
        <p:spPr>
          <a:xfrm>
            <a:off x="1085473" y="1826779"/>
            <a:ext cx="143045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err="1">
                <a:solidFill>
                  <a:srgbClr val="7030A0"/>
                </a:solidFill>
              </a:rPr>
              <a:t>AcmeofCTStdNet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B352140-03DE-1B42-9715-10E17579D48F}"/>
              </a:ext>
            </a:extLst>
          </p:cNvPr>
          <p:cNvSpPr/>
          <p:nvPr/>
        </p:nvSpPr>
        <p:spPr>
          <a:xfrm>
            <a:off x="1006088" y="4616972"/>
            <a:ext cx="154375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err="1">
                <a:solidFill>
                  <a:srgbClr val="7030A0"/>
                </a:solidFill>
              </a:rPr>
              <a:t>HamiltonClinicAffil</a:t>
            </a:r>
            <a:endParaRPr lang="en-US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83135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4E7FE0-4484-F34D-8216-E807B994F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573000" y="7812617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FFB6AE-E1BF-994E-8E90-6BA7B36DE5D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3C3C3B">
                    <a:lumMod val="50000"/>
                    <a:lumOff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3C3C3B">
                  <a:lumMod val="50000"/>
                  <a:lumOff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9EECA639-743E-9344-8AAE-07DA04275268}"/>
              </a:ext>
            </a:extLst>
          </p:cNvPr>
          <p:cNvSpPr/>
          <p:nvPr/>
        </p:nvSpPr>
        <p:spPr>
          <a:xfrm>
            <a:off x="3968226" y="2965739"/>
            <a:ext cx="2023463" cy="142232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sng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Healthcare Service</a:t>
            </a:r>
            <a:br>
              <a:rPr kumimoji="0" lang="en-US" sz="1600" b="0" i="0" u="sng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category: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Outpatient</a:t>
            </a:r>
          </a:p>
          <a:p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Specialty:  Family </a:t>
            </a:r>
            <a:r>
              <a:rPr lang="en-US" sz="1200" dirty="0">
                <a:solidFill>
                  <a:schemeClr val="tx1"/>
                </a:solidFill>
              </a:rPr>
              <a:t>Medicine (207Q00000X )</a:t>
            </a:r>
            <a:b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b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ounded Rectangle 11">
            <a:extLst>
              <a:ext uri="{FF2B5EF4-FFF2-40B4-BE49-F238E27FC236}">
                <a16:creationId xmlns:a16="http://schemas.microsoft.com/office/drawing/2014/main" id="{F712283E-783A-874C-ACCF-F336A469BBD3}"/>
              </a:ext>
            </a:extLst>
          </p:cNvPr>
          <p:cNvSpPr/>
          <p:nvPr/>
        </p:nvSpPr>
        <p:spPr>
          <a:xfrm>
            <a:off x="6900904" y="3407300"/>
            <a:ext cx="1336490" cy="73110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Location</a:t>
            </a:r>
            <a:br>
              <a:rPr kumimoji="0" lang="en-US" sz="1200" b="0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type: Hospital</a:t>
            </a:r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466745EC-0B76-6549-BB13-A5FA715D3CD9}"/>
              </a:ext>
            </a:extLst>
          </p:cNvPr>
          <p:cNvSpPr/>
          <p:nvPr/>
        </p:nvSpPr>
        <p:spPr>
          <a:xfrm>
            <a:off x="909536" y="1025417"/>
            <a:ext cx="1766667" cy="143762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sng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Network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sng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algn="ctr">
              <a:defRPr/>
            </a:pPr>
            <a:r>
              <a:rPr lang="en-US" sz="1600" dirty="0" err="1">
                <a:solidFill>
                  <a:srgbClr val="7030A0"/>
                </a:solidFill>
              </a:rPr>
              <a:t>AcmeofCTStdNet</a:t>
            </a:r>
            <a:endParaRPr lang="en-US" sz="1600" dirty="0">
              <a:solidFill>
                <a:srgbClr val="7030A0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sng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Slide Number Placeholder 3">
            <a:extLst>
              <a:ext uri="{FF2B5EF4-FFF2-40B4-BE49-F238E27FC236}">
                <a16:creationId xmlns:a16="http://schemas.microsoft.com/office/drawing/2014/main" id="{A2A9738D-C03A-9048-9AA0-F7DBB292CBEA}"/>
              </a:ext>
            </a:extLst>
          </p:cNvPr>
          <p:cNvSpPr txBox="1">
            <a:spLocks/>
          </p:cNvSpPr>
          <p:nvPr/>
        </p:nvSpPr>
        <p:spPr>
          <a:xfrm>
            <a:off x="8915533" y="745727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FFB6AE-E1BF-994E-8E90-6BA7B36DE5D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3C3C3B">
                    <a:lumMod val="50000"/>
                    <a:lumOff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3C3C3B">
                  <a:lumMod val="50000"/>
                  <a:lumOff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5" name="Rounded Rectangle 124">
            <a:extLst>
              <a:ext uri="{FF2B5EF4-FFF2-40B4-BE49-F238E27FC236}">
                <a16:creationId xmlns:a16="http://schemas.microsoft.com/office/drawing/2014/main" id="{1DA60D01-71E1-8B43-A3F9-9BC288516463}"/>
              </a:ext>
            </a:extLst>
          </p:cNvPr>
          <p:cNvSpPr/>
          <p:nvPr/>
        </p:nvSpPr>
        <p:spPr>
          <a:xfrm>
            <a:off x="4124934" y="1030353"/>
            <a:ext cx="1700458" cy="143762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sng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Organization</a:t>
            </a:r>
            <a:b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b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BurrClinic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68B19F9A-90A1-FF4E-991F-D87E42435F6F}"/>
              </a:ext>
            </a:extLst>
          </p:cNvPr>
          <p:cNvSpPr txBox="1"/>
          <p:nvPr/>
        </p:nvSpPr>
        <p:spPr>
          <a:xfrm>
            <a:off x="7497033" y="2901437"/>
            <a:ext cx="22936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managingOrganization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99" name="Straight Arrow Connector 98">
            <a:extLst>
              <a:ext uri="{FF2B5EF4-FFF2-40B4-BE49-F238E27FC236}">
                <a16:creationId xmlns:a16="http://schemas.microsoft.com/office/drawing/2014/main" id="{06C0A678-E810-F74C-AB18-E398CD61A39B}"/>
              </a:ext>
            </a:extLst>
          </p:cNvPr>
          <p:cNvCxnSpPr>
            <a:cxnSpLocks/>
            <a:stCxn id="11" idx="0"/>
            <a:endCxn id="29" idx="2"/>
          </p:cNvCxnSpPr>
          <p:nvPr/>
        </p:nvCxnSpPr>
        <p:spPr>
          <a:xfrm flipH="1" flipV="1">
            <a:off x="7543440" y="2469939"/>
            <a:ext cx="25709" cy="937361"/>
          </a:xfrm>
          <a:prstGeom prst="straightConnector1">
            <a:avLst/>
          </a:prstGeom>
          <a:ln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>
            <a:extLst>
              <a:ext uri="{FF2B5EF4-FFF2-40B4-BE49-F238E27FC236}">
                <a16:creationId xmlns:a16="http://schemas.microsoft.com/office/drawing/2014/main" id="{8277ED15-AC9A-8246-ACB7-64FE5F682FE7}"/>
              </a:ext>
            </a:extLst>
          </p:cNvPr>
          <p:cNvCxnSpPr>
            <a:cxnSpLocks/>
            <a:stCxn id="7" idx="0"/>
            <a:endCxn id="125" idx="2"/>
          </p:cNvCxnSpPr>
          <p:nvPr/>
        </p:nvCxnSpPr>
        <p:spPr>
          <a:xfrm flipH="1" flipV="1">
            <a:off x="4975163" y="2467973"/>
            <a:ext cx="4795" cy="497766"/>
          </a:xfrm>
          <a:prstGeom prst="straightConnector1">
            <a:avLst/>
          </a:prstGeom>
          <a:ln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>
            <a:extLst>
              <a:ext uri="{FF2B5EF4-FFF2-40B4-BE49-F238E27FC236}">
                <a16:creationId xmlns:a16="http://schemas.microsoft.com/office/drawing/2014/main" id="{DF507831-026C-DD49-999C-4135935C0E03}"/>
              </a:ext>
            </a:extLst>
          </p:cNvPr>
          <p:cNvCxnSpPr>
            <a:cxnSpLocks/>
          </p:cNvCxnSpPr>
          <p:nvPr/>
        </p:nvCxnSpPr>
        <p:spPr>
          <a:xfrm>
            <a:off x="5825392" y="4388061"/>
            <a:ext cx="1197489" cy="0"/>
          </a:xfrm>
          <a:prstGeom prst="straightConnector1">
            <a:avLst/>
          </a:prstGeom>
          <a:ln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>
            <a:extLst>
              <a:ext uri="{FF2B5EF4-FFF2-40B4-BE49-F238E27FC236}">
                <a16:creationId xmlns:a16="http://schemas.microsoft.com/office/drawing/2014/main" id="{7475E913-B292-0B4F-9FD9-94326D3E4D84}"/>
              </a:ext>
            </a:extLst>
          </p:cNvPr>
          <p:cNvCxnSpPr>
            <a:cxnSpLocks/>
            <a:stCxn id="22" idx="0"/>
            <a:endCxn id="23" idx="2"/>
          </p:cNvCxnSpPr>
          <p:nvPr/>
        </p:nvCxnSpPr>
        <p:spPr>
          <a:xfrm flipH="1" flipV="1">
            <a:off x="1792870" y="2463037"/>
            <a:ext cx="15662" cy="1067704"/>
          </a:xfrm>
          <a:prstGeom prst="straightConnector1">
            <a:avLst/>
          </a:prstGeom>
          <a:ln>
            <a:solidFill>
              <a:srgbClr val="7030A0"/>
            </a:solidFill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4" name="TextBox 113">
            <a:extLst>
              <a:ext uri="{FF2B5EF4-FFF2-40B4-BE49-F238E27FC236}">
                <a16:creationId xmlns:a16="http://schemas.microsoft.com/office/drawing/2014/main" id="{3F2E0C50-4468-0C47-B418-3F326695BD62}"/>
              </a:ext>
            </a:extLst>
          </p:cNvPr>
          <p:cNvSpPr txBox="1"/>
          <p:nvPr/>
        </p:nvSpPr>
        <p:spPr>
          <a:xfrm>
            <a:off x="854148" y="2812223"/>
            <a:ext cx="966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network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56B6FD8D-9A38-D640-808E-A749747BFA57}"/>
              </a:ext>
            </a:extLst>
          </p:cNvPr>
          <p:cNvSpPr txBox="1"/>
          <p:nvPr/>
        </p:nvSpPr>
        <p:spPr>
          <a:xfrm>
            <a:off x="4991286" y="2523476"/>
            <a:ext cx="1246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providedBy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4A5EC169-5458-B845-B7D7-791E369A04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9536" y="-283739"/>
            <a:ext cx="11110888" cy="1325563"/>
          </a:xfrm>
        </p:spPr>
        <p:txBody>
          <a:bodyPr>
            <a:normAutofit/>
          </a:bodyPr>
          <a:lstStyle/>
          <a:p>
            <a:r>
              <a:rPr lang="en-US" sz="2800" dirty="0"/>
              <a:t>Example:  Clinic Provides Services to a Hospital</a:t>
            </a:r>
            <a:r>
              <a:rPr lang="en-US" sz="3200" dirty="0"/>
              <a:t>	</a:t>
            </a:r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28BEF422-45B7-A84C-A00C-0A5F2444BBC3}"/>
              </a:ext>
            </a:extLst>
          </p:cNvPr>
          <p:cNvSpPr/>
          <p:nvPr/>
        </p:nvSpPr>
        <p:spPr>
          <a:xfrm>
            <a:off x="655202" y="3530741"/>
            <a:ext cx="2306659" cy="143762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sng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OrganizationAffiliation</a:t>
            </a:r>
            <a:endParaRPr kumimoji="0" lang="en-US" sz="1600" b="0" i="0" u="sng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Code:  </a:t>
            </a:r>
            <a:r>
              <a:rPr kumimoji="0" lang="en-US" sz="1600" b="0" i="0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Outpatient</a:t>
            </a:r>
            <a:b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E5CBA618-A4CD-494C-AE28-18375922635F}"/>
              </a:ext>
            </a:extLst>
          </p:cNvPr>
          <p:cNvCxnSpPr>
            <a:cxnSpLocks/>
          </p:cNvCxnSpPr>
          <p:nvPr/>
        </p:nvCxnSpPr>
        <p:spPr>
          <a:xfrm flipV="1">
            <a:off x="2961861" y="3584602"/>
            <a:ext cx="989295" cy="404489"/>
          </a:xfrm>
          <a:prstGeom prst="straightConnector1">
            <a:avLst/>
          </a:prstGeom>
          <a:ln>
            <a:solidFill>
              <a:srgbClr val="7030A0"/>
            </a:solidFill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4847F8E0-9A4A-8044-A800-9F9E173377D7}"/>
              </a:ext>
            </a:extLst>
          </p:cNvPr>
          <p:cNvCxnSpPr>
            <a:cxnSpLocks/>
          </p:cNvCxnSpPr>
          <p:nvPr/>
        </p:nvCxnSpPr>
        <p:spPr>
          <a:xfrm flipV="1">
            <a:off x="2807535" y="2283307"/>
            <a:ext cx="1365138" cy="1259512"/>
          </a:xfrm>
          <a:prstGeom prst="straightConnector1">
            <a:avLst/>
          </a:prstGeom>
          <a:ln>
            <a:solidFill>
              <a:srgbClr val="7030A0"/>
            </a:solidFill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B2A31071-0F82-8A4E-B089-ED4A4A4DF385}"/>
              </a:ext>
            </a:extLst>
          </p:cNvPr>
          <p:cNvSpPr txBox="1"/>
          <p:nvPr/>
        </p:nvSpPr>
        <p:spPr>
          <a:xfrm>
            <a:off x="2961861" y="5388775"/>
            <a:ext cx="702596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Represents:</a:t>
            </a:r>
          </a:p>
          <a:p>
            <a:r>
              <a:rPr lang="en-US" dirty="0"/>
              <a:t>Burr Clinic is located at Hartford General Hospital’s site #1 and </a:t>
            </a:r>
            <a:br>
              <a:rPr lang="en-US" dirty="0"/>
            </a:br>
            <a:r>
              <a:rPr lang="en-US" dirty="0"/>
              <a:t>provides outpatient family medicine services. It is in network for Acme of</a:t>
            </a:r>
            <a:br>
              <a:rPr lang="en-US" dirty="0"/>
            </a:br>
            <a:r>
              <a:rPr lang="en-US" dirty="0"/>
              <a:t>CT’s standard network.</a:t>
            </a:r>
          </a:p>
          <a:p>
            <a:endParaRPr lang="en-US" dirty="0"/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C216EB2A-BF79-1E4F-97A0-0BA25B170620}"/>
              </a:ext>
            </a:extLst>
          </p:cNvPr>
          <p:cNvCxnSpPr>
            <a:cxnSpLocks/>
          </p:cNvCxnSpPr>
          <p:nvPr/>
        </p:nvCxnSpPr>
        <p:spPr>
          <a:xfrm flipV="1">
            <a:off x="7022881" y="4105523"/>
            <a:ext cx="0" cy="282538"/>
          </a:xfrm>
          <a:prstGeom prst="straightConnector1">
            <a:avLst/>
          </a:prstGeom>
          <a:ln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06E324B6-DE84-7340-956D-2F9BBE7F52D9}"/>
              </a:ext>
            </a:extLst>
          </p:cNvPr>
          <p:cNvCxnSpPr>
            <a:cxnSpLocks/>
          </p:cNvCxnSpPr>
          <p:nvPr/>
        </p:nvCxnSpPr>
        <p:spPr>
          <a:xfrm>
            <a:off x="2961861" y="4770861"/>
            <a:ext cx="4302509" cy="0"/>
          </a:xfrm>
          <a:prstGeom prst="straightConnector1">
            <a:avLst/>
          </a:prstGeom>
          <a:ln>
            <a:solidFill>
              <a:srgbClr val="7030A0"/>
            </a:solidFill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3170D4D6-E704-6B45-8B84-593ECB8012C6}"/>
              </a:ext>
            </a:extLst>
          </p:cNvPr>
          <p:cNvCxnSpPr>
            <a:cxnSpLocks/>
          </p:cNvCxnSpPr>
          <p:nvPr/>
        </p:nvCxnSpPr>
        <p:spPr>
          <a:xfrm flipV="1">
            <a:off x="7264370" y="4105523"/>
            <a:ext cx="0" cy="671974"/>
          </a:xfrm>
          <a:prstGeom prst="straightConnector1">
            <a:avLst/>
          </a:prstGeom>
          <a:ln>
            <a:solidFill>
              <a:srgbClr val="7030A0"/>
            </a:solidFill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9DCA7014-8FB8-1C40-8277-6282BEC847C2}"/>
              </a:ext>
            </a:extLst>
          </p:cNvPr>
          <p:cNvSpPr txBox="1"/>
          <p:nvPr/>
        </p:nvSpPr>
        <p:spPr>
          <a:xfrm>
            <a:off x="1988957" y="2540059"/>
            <a:ext cx="25576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participatingOrganization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AC34C5DC-6D11-DE48-814F-00EDEA3F8711}"/>
              </a:ext>
            </a:extLst>
          </p:cNvPr>
          <p:cNvSpPr/>
          <p:nvPr/>
        </p:nvSpPr>
        <p:spPr>
          <a:xfrm>
            <a:off x="6693211" y="1032319"/>
            <a:ext cx="1700458" cy="143762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0" lang="en-US" sz="1600" b="0" i="0" u="sng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Organization</a:t>
            </a:r>
            <a:b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r>
              <a:rPr lang="en-US" sz="1600" dirty="0">
                <a:solidFill>
                  <a:srgbClr val="7030A0"/>
                </a:solidFill>
              </a:rPr>
              <a:t>Hospital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A5ACDAA-A65B-6643-9618-14802C268E58}"/>
              </a:ext>
            </a:extLst>
          </p:cNvPr>
          <p:cNvSpPr txBox="1"/>
          <p:nvPr/>
        </p:nvSpPr>
        <p:spPr>
          <a:xfrm>
            <a:off x="4574689" y="4963143"/>
            <a:ext cx="13430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organization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F004B12C-6A6D-F44C-ADED-E6DAA2269478}"/>
              </a:ext>
            </a:extLst>
          </p:cNvPr>
          <p:cNvSpPr txBox="1"/>
          <p:nvPr/>
        </p:nvSpPr>
        <p:spPr>
          <a:xfrm>
            <a:off x="4587798" y="4457280"/>
            <a:ext cx="937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location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1371BACD-F8EA-1940-8709-846D417F7F99}"/>
              </a:ext>
            </a:extLst>
          </p:cNvPr>
          <p:cNvCxnSpPr>
            <a:cxnSpLocks/>
          </p:cNvCxnSpPr>
          <p:nvPr/>
        </p:nvCxnSpPr>
        <p:spPr>
          <a:xfrm flipV="1">
            <a:off x="2372697" y="5229414"/>
            <a:ext cx="7830346" cy="39970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EC69B600-6EC5-E948-982F-3A017B9D4A06}"/>
              </a:ext>
            </a:extLst>
          </p:cNvPr>
          <p:cNvCxnSpPr>
            <a:cxnSpLocks/>
          </p:cNvCxnSpPr>
          <p:nvPr/>
        </p:nvCxnSpPr>
        <p:spPr>
          <a:xfrm>
            <a:off x="2384169" y="4985983"/>
            <a:ext cx="0" cy="282538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1B85184F-34AA-034E-9CB0-C8AA4EA12181}"/>
              </a:ext>
            </a:extLst>
          </p:cNvPr>
          <p:cNvCxnSpPr>
            <a:cxnSpLocks/>
          </p:cNvCxnSpPr>
          <p:nvPr/>
        </p:nvCxnSpPr>
        <p:spPr>
          <a:xfrm flipH="1" flipV="1">
            <a:off x="10113584" y="1876510"/>
            <a:ext cx="89459" cy="3299958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5F6438C1-A1CB-3243-83D0-45FE1474BA1A}"/>
              </a:ext>
            </a:extLst>
          </p:cNvPr>
          <p:cNvCxnSpPr>
            <a:cxnSpLocks/>
          </p:cNvCxnSpPr>
          <p:nvPr/>
        </p:nvCxnSpPr>
        <p:spPr>
          <a:xfrm flipH="1">
            <a:off x="8374520" y="1863138"/>
            <a:ext cx="1739064" cy="13372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tangle 36">
            <a:extLst>
              <a:ext uri="{FF2B5EF4-FFF2-40B4-BE49-F238E27FC236}">
                <a16:creationId xmlns:a16="http://schemas.microsoft.com/office/drawing/2014/main" id="{5519DABB-2888-CD46-A5FF-DFF523D062C6}"/>
              </a:ext>
            </a:extLst>
          </p:cNvPr>
          <p:cNvSpPr/>
          <p:nvPr/>
        </p:nvSpPr>
        <p:spPr>
          <a:xfrm>
            <a:off x="1006088" y="4616972"/>
            <a:ext cx="128259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err="1">
                <a:solidFill>
                  <a:srgbClr val="7030A0"/>
                </a:solidFill>
              </a:rPr>
              <a:t>BurrnClinicAffil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E7018F1-AE02-1E49-8C4E-488C67895B26}"/>
              </a:ext>
            </a:extLst>
          </p:cNvPr>
          <p:cNvSpPr/>
          <p:nvPr/>
        </p:nvSpPr>
        <p:spPr>
          <a:xfrm>
            <a:off x="3951156" y="3977014"/>
            <a:ext cx="19100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Burr </a:t>
            </a:r>
            <a:r>
              <a:rPr lang="en-US" dirty="0" err="1">
                <a:solidFill>
                  <a:srgbClr val="7030A0"/>
                </a:solidFill>
              </a:rPr>
              <a:t>ClinicServices</a:t>
            </a:r>
            <a:endParaRPr lang="en-US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4BB1DB30-4643-904B-B6AA-369C8E377C56}"/>
              </a:ext>
            </a:extLst>
          </p:cNvPr>
          <p:cNvSpPr txBox="1"/>
          <p:nvPr/>
        </p:nvSpPr>
        <p:spPr>
          <a:xfrm>
            <a:off x="6732999" y="3819619"/>
            <a:ext cx="1672299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400" dirty="0">
                <a:solidFill>
                  <a:srgbClr val="7030A0"/>
                </a:solidFill>
              </a:rPr>
              <a:t>HospLoc1</a:t>
            </a:r>
          </a:p>
          <a:p>
            <a:pPr algn="ctr"/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9585566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4E7FE0-4484-F34D-8216-E807B994F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573000" y="7812617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FFB6AE-E1BF-994E-8E90-6BA7B36DE5D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3C3C3B">
                    <a:lumMod val="50000"/>
                    <a:lumOff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3C3C3B">
                  <a:lumMod val="50000"/>
                  <a:lumOff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Slide Number Placeholder 3">
            <a:extLst>
              <a:ext uri="{FF2B5EF4-FFF2-40B4-BE49-F238E27FC236}">
                <a16:creationId xmlns:a16="http://schemas.microsoft.com/office/drawing/2014/main" id="{A2A9738D-C03A-9048-9AA0-F7DBB292CBEA}"/>
              </a:ext>
            </a:extLst>
          </p:cNvPr>
          <p:cNvSpPr txBox="1">
            <a:spLocks/>
          </p:cNvSpPr>
          <p:nvPr/>
        </p:nvSpPr>
        <p:spPr>
          <a:xfrm>
            <a:off x="8915533" y="745727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FFB6AE-E1BF-994E-8E90-6BA7B36DE5D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3C3C3B">
                    <a:lumMod val="50000"/>
                    <a:lumOff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3C3C3B">
                  <a:lumMod val="50000"/>
                  <a:lumOff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5" name="Rounded Rectangle 124">
            <a:extLst>
              <a:ext uri="{FF2B5EF4-FFF2-40B4-BE49-F238E27FC236}">
                <a16:creationId xmlns:a16="http://schemas.microsoft.com/office/drawing/2014/main" id="{1DA60D01-71E1-8B43-A3F9-9BC288516463}"/>
              </a:ext>
            </a:extLst>
          </p:cNvPr>
          <p:cNvSpPr/>
          <p:nvPr/>
        </p:nvSpPr>
        <p:spPr>
          <a:xfrm>
            <a:off x="4172673" y="1018995"/>
            <a:ext cx="1700458" cy="143762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kumimoji="0" lang="en-US" sz="1600" b="0" i="0" u="sng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Organization</a:t>
            </a:r>
            <a:b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b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lang="en-US" sz="1600" dirty="0" err="1">
                <a:solidFill>
                  <a:srgbClr val="7030A0"/>
                </a:solidFill>
              </a:rPr>
              <a:t>BurrClinic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4A5EC169-5458-B845-B7D7-791E369A04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9536" y="-283739"/>
            <a:ext cx="11110888" cy="1325563"/>
          </a:xfrm>
        </p:spPr>
        <p:txBody>
          <a:bodyPr>
            <a:normAutofit/>
          </a:bodyPr>
          <a:lstStyle/>
          <a:p>
            <a:r>
              <a:rPr lang="en-US" sz="3200" dirty="0"/>
              <a:t>Example:  Clinic Belongs to an HIE</a:t>
            </a:r>
            <a:r>
              <a:rPr lang="en-US" sz="4000" dirty="0"/>
              <a:t>	</a:t>
            </a:r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28BEF422-45B7-A84C-A00C-0A5F2444BBC3}"/>
              </a:ext>
            </a:extLst>
          </p:cNvPr>
          <p:cNvSpPr/>
          <p:nvPr/>
        </p:nvSpPr>
        <p:spPr>
          <a:xfrm>
            <a:off x="655202" y="3530741"/>
            <a:ext cx="2306659" cy="143762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sng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OrganizationAffiliation</a:t>
            </a:r>
            <a:endParaRPr kumimoji="0" lang="en-US" sz="1600" b="0" i="0" u="sng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Code: </a:t>
            </a:r>
            <a:r>
              <a:rPr kumimoji="0" lang="en-US" sz="1600" b="0" i="0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bt</a:t>
            </a:r>
            <a:r>
              <a:rPr kumimoji="0" lang="en-US" sz="1600" b="0" i="0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(Member Of)</a:t>
            </a:r>
            <a:b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4847F8E0-9A4A-8044-A800-9F9E173377D7}"/>
              </a:ext>
            </a:extLst>
          </p:cNvPr>
          <p:cNvCxnSpPr>
            <a:cxnSpLocks/>
          </p:cNvCxnSpPr>
          <p:nvPr/>
        </p:nvCxnSpPr>
        <p:spPr>
          <a:xfrm flipV="1">
            <a:off x="2807535" y="1957386"/>
            <a:ext cx="1341241" cy="1585433"/>
          </a:xfrm>
          <a:prstGeom prst="straightConnector1">
            <a:avLst/>
          </a:prstGeom>
          <a:ln>
            <a:solidFill>
              <a:srgbClr val="7030A0"/>
            </a:solidFill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B2A31071-0F82-8A4E-B089-ED4A4A4DF385}"/>
              </a:ext>
            </a:extLst>
          </p:cNvPr>
          <p:cNvSpPr txBox="1"/>
          <p:nvPr/>
        </p:nvSpPr>
        <p:spPr>
          <a:xfrm>
            <a:off x="2961861" y="5388775"/>
            <a:ext cx="51437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Represents:</a:t>
            </a:r>
          </a:p>
          <a:p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- </a:t>
            </a:r>
            <a:r>
              <a:rPr lang="en-US" dirty="0"/>
              <a:t>Burr Clinic belongs to the Connecticut HIE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DCA7014-8FB8-1C40-8277-6282BEC847C2}"/>
              </a:ext>
            </a:extLst>
          </p:cNvPr>
          <p:cNvSpPr txBox="1"/>
          <p:nvPr/>
        </p:nvSpPr>
        <p:spPr>
          <a:xfrm>
            <a:off x="1205010" y="2000074"/>
            <a:ext cx="25576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participatingOrganization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AC34C5DC-6D11-DE48-814F-00EDEA3F8711}"/>
              </a:ext>
            </a:extLst>
          </p:cNvPr>
          <p:cNvSpPr/>
          <p:nvPr/>
        </p:nvSpPr>
        <p:spPr>
          <a:xfrm>
            <a:off x="6693211" y="1032319"/>
            <a:ext cx="1700458" cy="143762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0" lang="en-US" sz="1600" b="0" i="0" u="sng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Organization</a:t>
            </a:r>
            <a:b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b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lang="en-US" dirty="0" err="1">
                <a:solidFill>
                  <a:srgbClr val="7030A0"/>
                </a:solidFill>
              </a:rPr>
              <a:t>ConnHIE</a:t>
            </a:r>
            <a:endParaRPr lang="en-US" dirty="0">
              <a:solidFill>
                <a:srgbClr val="7030A0"/>
              </a:solidFill>
            </a:endParaRPr>
          </a:p>
          <a:p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EC69B600-6EC5-E948-982F-3A017B9D4A06}"/>
              </a:ext>
            </a:extLst>
          </p:cNvPr>
          <p:cNvCxnSpPr>
            <a:cxnSpLocks/>
            <a:stCxn id="22" idx="3"/>
          </p:cNvCxnSpPr>
          <p:nvPr/>
        </p:nvCxnSpPr>
        <p:spPr>
          <a:xfrm flipV="1">
            <a:off x="2961861" y="2369407"/>
            <a:ext cx="3731350" cy="1880144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0AD8E6B9-5809-9A48-A14E-BC9B4C212C9B}"/>
              </a:ext>
            </a:extLst>
          </p:cNvPr>
          <p:cNvSpPr txBox="1"/>
          <p:nvPr/>
        </p:nvSpPr>
        <p:spPr>
          <a:xfrm>
            <a:off x="4135588" y="3588007"/>
            <a:ext cx="13430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organization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2F936B-0C6F-B249-B08F-012C6E598ABA}"/>
              </a:ext>
            </a:extLst>
          </p:cNvPr>
          <p:cNvSpPr/>
          <p:nvPr/>
        </p:nvSpPr>
        <p:spPr>
          <a:xfrm>
            <a:off x="1205010" y="4550546"/>
            <a:ext cx="110273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err="1">
                <a:solidFill>
                  <a:srgbClr val="7030A0"/>
                </a:solidFill>
              </a:rPr>
              <a:t>ConnHIEAffil</a:t>
            </a:r>
            <a:endParaRPr lang="en-US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42432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4E7FE0-4484-F34D-8216-E807B994F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573000" y="7812617"/>
            <a:ext cx="2743200" cy="365125"/>
          </a:xfrm>
        </p:spPr>
        <p:txBody>
          <a:bodyPr/>
          <a:lstStyle/>
          <a:p>
            <a:fld id="{22FFB6AE-E1BF-994E-8E90-6BA7B36DE5DD}" type="slidenum">
              <a:rPr lang="en-US" smtClean="0">
                <a:solidFill>
                  <a:srgbClr val="3C3C3B">
                    <a:lumMod val="50000"/>
                    <a:lumOff val="50000"/>
                  </a:srgbClr>
                </a:solidFill>
              </a:rPr>
              <a:pPr/>
              <a:t>7</a:t>
            </a:fld>
            <a:endParaRPr lang="en-US" dirty="0">
              <a:solidFill>
                <a:srgbClr val="3C3C3B">
                  <a:lumMod val="50000"/>
                  <a:lumOff val="50000"/>
                </a:srgbClr>
              </a:solidFill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9EECA639-743E-9344-8AAE-07DA04275268}"/>
              </a:ext>
            </a:extLst>
          </p:cNvPr>
          <p:cNvSpPr/>
          <p:nvPr/>
        </p:nvSpPr>
        <p:spPr>
          <a:xfrm>
            <a:off x="3968226" y="2965739"/>
            <a:ext cx="2023463" cy="142232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u="sng" dirty="0">
                <a:solidFill>
                  <a:sysClr val="windowText" lastClr="000000"/>
                </a:solidFill>
              </a:rPr>
              <a:t>Healthcare Service</a:t>
            </a:r>
            <a:br>
              <a:rPr lang="en-US" sz="1600" u="sng" dirty="0">
                <a:solidFill>
                  <a:sysClr val="windowText" lastClr="000000"/>
                </a:solidFill>
              </a:rPr>
            </a:br>
            <a:r>
              <a:rPr lang="en-US" sz="1600" dirty="0">
                <a:solidFill>
                  <a:sysClr val="windowText" lastClr="000000"/>
                </a:solidFill>
              </a:rPr>
              <a:t>category: Pharmacy</a:t>
            </a:r>
          </a:p>
          <a:p>
            <a:r>
              <a:rPr lang="en-US" sz="1600" dirty="0">
                <a:solidFill>
                  <a:sysClr val="windowText" lastClr="000000"/>
                </a:solidFill>
              </a:rPr>
              <a:t>Specialty: Retail Pharmacy</a:t>
            </a:r>
            <a:br>
              <a:rPr lang="en-US" sz="1600" dirty="0">
                <a:solidFill>
                  <a:sysClr val="windowText" lastClr="000000"/>
                </a:solidFill>
              </a:rPr>
            </a:br>
            <a:br>
              <a:rPr lang="en-US" sz="1600" dirty="0">
                <a:solidFill>
                  <a:sysClr val="windowText" lastClr="000000"/>
                </a:solidFill>
              </a:rPr>
            </a:br>
            <a:endParaRPr lang="en-US" sz="1600" dirty="0">
              <a:solidFill>
                <a:sysClr val="windowText" lastClr="000000"/>
              </a:solidFill>
            </a:endParaRPr>
          </a:p>
        </p:txBody>
      </p:sp>
      <p:sp>
        <p:nvSpPr>
          <p:cNvPr id="11" name="Rounded Rectangle 11">
            <a:extLst>
              <a:ext uri="{FF2B5EF4-FFF2-40B4-BE49-F238E27FC236}">
                <a16:creationId xmlns:a16="http://schemas.microsoft.com/office/drawing/2014/main" id="{F712283E-783A-874C-ACCF-F336A469BBD3}"/>
              </a:ext>
            </a:extLst>
          </p:cNvPr>
          <p:cNvSpPr/>
          <p:nvPr/>
        </p:nvSpPr>
        <p:spPr>
          <a:xfrm>
            <a:off x="6329809" y="3375914"/>
            <a:ext cx="1336490" cy="73110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200" u="sng" dirty="0">
                <a:solidFill>
                  <a:srgbClr val="002060"/>
                </a:solidFill>
              </a:rPr>
              <a:t>Location</a:t>
            </a:r>
            <a:br>
              <a:rPr lang="en-US" sz="1200" u="sng" dirty="0">
                <a:solidFill>
                  <a:srgbClr val="002060"/>
                </a:solidFill>
              </a:rPr>
            </a:br>
            <a:endParaRPr lang="en-US" sz="1200" dirty="0">
              <a:solidFill>
                <a:srgbClr val="002060"/>
              </a:solidFill>
            </a:endParaRPr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466745EC-0B76-6549-BB13-A5FA715D3CD9}"/>
              </a:ext>
            </a:extLst>
          </p:cNvPr>
          <p:cNvSpPr/>
          <p:nvPr/>
        </p:nvSpPr>
        <p:spPr>
          <a:xfrm>
            <a:off x="909536" y="1025417"/>
            <a:ext cx="1766667" cy="143762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 u="sng" dirty="0">
                <a:solidFill>
                  <a:sysClr val="windowText" lastClr="000000"/>
                </a:solidFill>
              </a:rPr>
              <a:t>Network</a:t>
            </a:r>
            <a:br>
              <a:rPr lang="en-US" sz="1400" dirty="0">
                <a:solidFill>
                  <a:schemeClr val="tx1"/>
                </a:solidFill>
              </a:rPr>
            </a:br>
            <a:endParaRPr lang="en-US" sz="1600" u="sng" dirty="0">
              <a:solidFill>
                <a:sysClr val="windowText" lastClr="000000"/>
              </a:solidFill>
            </a:endParaRPr>
          </a:p>
        </p:txBody>
      </p:sp>
      <p:sp>
        <p:nvSpPr>
          <p:cNvPr id="34" name="Slide Number Placeholder 3">
            <a:extLst>
              <a:ext uri="{FF2B5EF4-FFF2-40B4-BE49-F238E27FC236}">
                <a16:creationId xmlns:a16="http://schemas.microsoft.com/office/drawing/2014/main" id="{A2A9738D-C03A-9048-9AA0-F7DBB292CBEA}"/>
              </a:ext>
            </a:extLst>
          </p:cNvPr>
          <p:cNvSpPr txBox="1">
            <a:spLocks/>
          </p:cNvSpPr>
          <p:nvPr/>
        </p:nvSpPr>
        <p:spPr>
          <a:xfrm>
            <a:off x="8915533" y="745727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2FFB6AE-E1BF-994E-8E90-6BA7B36DE5DD}" type="slidenum">
              <a:rPr lang="en-US" smtClean="0">
                <a:solidFill>
                  <a:srgbClr val="3C3C3B">
                    <a:lumMod val="50000"/>
                    <a:lumOff val="50000"/>
                  </a:srgbClr>
                </a:solidFill>
              </a:rPr>
              <a:pPr/>
              <a:t>7</a:t>
            </a:fld>
            <a:endParaRPr lang="en-US" dirty="0">
              <a:solidFill>
                <a:srgbClr val="3C3C3B">
                  <a:lumMod val="50000"/>
                  <a:lumOff val="50000"/>
                </a:srgbClr>
              </a:solidFill>
            </a:endParaRPr>
          </a:p>
        </p:txBody>
      </p:sp>
      <p:sp>
        <p:nvSpPr>
          <p:cNvPr id="125" name="Rounded Rectangle 124">
            <a:extLst>
              <a:ext uri="{FF2B5EF4-FFF2-40B4-BE49-F238E27FC236}">
                <a16:creationId xmlns:a16="http://schemas.microsoft.com/office/drawing/2014/main" id="{1DA60D01-71E1-8B43-A3F9-9BC288516463}"/>
              </a:ext>
            </a:extLst>
          </p:cNvPr>
          <p:cNvSpPr/>
          <p:nvPr/>
        </p:nvSpPr>
        <p:spPr>
          <a:xfrm>
            <a:off x="4124934" y="1030353"/>
            <a:ext cx="1700458" cy="143762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 u="sng" dirty="0">
                <a:solidFill>
                  <a:sysClr val="windowText" lastClr="000000"/>
                </a:solidFill>
              </a:rPr>
              <a:t>Organization</a:t>
            </a:r>
            <a:br>
              <a:rPr lang="en-US" sz="1600" dirty="0">
                <a:solidFill>
                  <a:sysClr val="windowText" lastClr="000000"/>
                </a:solidFill>
              </a:rPr>
            </a:br>
            <a:r>
              <a:rPr lang="en-US" sz="1600" dirty="0" err="1">
                <a:solidFill>
                  <a:schemeClr val="tx1"/>
                </a:solidFill>
              </a:rPr>
              <a:t>Type:Provider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68B19F9A-90A1-FF4E-991F-D87E42435F6F}"/>
              </a:ext>
            </a:extLst>
          </p:cNvPr>
          <p:cNvSpPr txBox="1"/>
          <p:nvPr/>
        </p:nvSpPr>
        <p:spPr>
          <a:xfrm>
            <a:off x="7907219" y="2377872"/>
            <a:ext cx="22936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managingOrganization</a:t>
            </a:r>
            <a:endParaRPr lang="en-US" dirty="0"/>
          </a:p>
        </p:txBody>
      </p:sp>
      <p:cxnSp>
        <p:nvCxnSpPr>
          <p:cNvPr id="99" name="Straight Arrow Connector 98">
            <a:extLst>
              <a:ext uri="{FF2B5EF4-FFF2-40B4-BE49-F238E27FC236}">
                <a16:creationId xmlns:a16="http://schemas.microsoft.com/office/drawing/2014/main" id="{06C0A678-E810-F74C-AB18-E398CD61A39B}"/>
              </a:ext>
            </a:extLst>
          </p:cNvPr>
          <p:cNvCxnSpPr>
            <a:cxnSpLocks/>
            <a:stCxn id="11" idx="0"/>
            <a:endCxn id="125" idx="3"/>
          </p:cNvCxnSpPr>
          <p:nvPr/>
        </p:nvCxnSpPr>
        <p:spPr>
          <a:xfrm flipH="1" flipV="1">
            <a:off x="5825392" y="1749163"/>
            <a:ext cx="1172662" cy="1626751"/>
          </a:xfrm>
          <a:prstGeom prst="straightConnector1">
            <a:avLst/>
          </a:prstGeom>
          <a:ln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>
            <a:extLst>
              <a:ext uri="{FF2B5EF4-FFF2-40B4-BE49-F238E27FC236}">
                <a16:creationId xmlns:a16="http://schemas.microsoft.com/office/drawing/2014/main" id="{8277ED15-AC9A-8246-ACB7-64FE5F682FE7}"/>
              </a:ext>
            </a:extLst>
          </p:cNvPr>
          <p:cNvCxnSpPr>
            <a:cxnSpLocks/>
            <a:stCxn id="7" idx="0"/>
            <a:endCxn id="125" idx="2"/>
          </p:cNvCxnSpPr>
          <p:nvPr/>
        </p:nvCxnSpPr>
        <p:spPr>
          <a:xfrm flipH="1" flipV="1">
            <a:off x="4975163" y="2467973"/>
            <a:ext cx="4795" cy="497766"/>
          </a:xfrm>
          <a:prstGeom prst="straightConnector1">
            <a:avLst/>
          </a:prstGeom>
          <a:ln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>
            <a:extLst>
              <a:ext uri="{FF2B5EF4-FFF2-40B4-BE49-F238E27FC236}">
                <a16:creationId xmlns:a16="http://schemas.microsoft.com/office/drawing/2014/main" id="{DF507831-026C-DD49-999C-4135935C0E03}"/>
              </a:ext>
            </a:extLst>
          </p:cNvPr>
          <p:cNvCxnSpPr>
            <a:cxnSpLocks/>
          </p:cNvCxnSpPr>
          <p:nvPr/>
        </p:nvCxnSpPr>
        <p:spPr>
          <a:xfrm>
            <a:off x="5825392" y="4388061"/>
            <a:ext cx="5766176" cy="0"/>
          </a:xfrm>
          <a:prstGeom prst="straightConnector1">
            <a:avLst/>
          </a:prstGeom>
          <a:ln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>
            <a:extLst>
              <a:ext uri="{FF2B5EF4-FFF2-40B4-BE49-F238E27FC236}">
                <a16:creationId xmlns:a16="http://schemas.microsoft.com/office/drawing/2014/main" id="{7475E913-B292-0B4F-9FD9-94326D3E4D84}"/>
              </a:ext>
            </a:extLst>
          </p:cNvPr>
          <p:cNvCxnSpPr>
            <a:cxnSpLocks/>
            <a:stCxn id="22" idx="0"/>
            <a:endCxn id="23" idx="2"/>
          </p:cNvCxnSpPr>
          <p:nvPr/>
        </p:nvCxnSpPr>
        <p:spPr>
          <a:xfrm flipH="1" flipV="1">
            <a:off x="1792870" y="2463037"/>
            <a:ext cx="34924" cy="1067704"/>
          </a:xfrm>
          <a:prstGeom prst="straightConnector1">
            <a:avLst/>
          </a:prstGeom>
          <a:ln>
            <a:solidFill>
              <a:srgbClr val="7030A0"/>
            </a:solidFill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4" name="TextBox 113">
            <a:extLst>
              <a:ext uri="{FF2B5EF4-FFF2-40B4-BE49-F238E27FC236}">
                <a16:creationId xmlns:a16="http://schemas.microsoft.com/office/drawing/2014/main" id="{3F2E0C50-4468-0C47-B418-3F326695BD62}"/>
              </a:ext>
            </a:extLst>
          </p:cNvPr>
          <p:cNvSpPr txBox="1"/>
          <p:nvPr/>
        </p:nvSpPr>
        <p:spPr>
          <a:xfrm>
            <a:off x="854148" y="2812223"/>
            <a:ext cx="966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network</a:t>
            </a:r>
          </a:p>
        </p:txBody>
      </p:sp>
      <p:sp>
        <p:nvSpPr>
          <p:cNvPr id="115" name="Rounded Rectangle 11">
            <a:extLst>
              <a:ext uri="{FF2B5EF4-FFF2-40B4-BE49-F238E27FC236}">
                <a16:creationId xmlns:a16="http://schemas.microsoft.com/office/drawing/2014/main" id="{10F69B5A-1F48-C34A-B757-2E727E53E763}"/>
              </a:ext>
            </a:extLst>
          </p:cNvPr>
          <p:cNvSpPr/>
          <p:nvPr/>
        </p:nvSpPr>
        <p:spPr>
          <a:xfrm>
            <a:off x="7832334" y="3434073"/>
            <a:ext cx="1336490" cy="66481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200" u="sng" dirty="0">
                <a:solidFill>
                  <a:srgbClr val="002060"/>
                </a:solidFill>
              </a:rPr>
              <a:t>Location</a:t>
            </a:r>
            <a:endParaRPr lang="en-US" sz="1200" dirty="0">
              <a:solidFill>
                <a:srgbClr val="002060"/>
              </a:solidFill>
            </a:endParaRPr>
          </a:p>
          <a:p>
            <a:pPr algn="ctr"/>
            <a:endParaRPr lang="en-US" sz="1200" u="sng" dirty="0">
              <a:solidFill>
                <a:srgbClr val="002060"/>
              </a:solidFill>
            </a:endParaRPr>
          </a:p>
        </p:txBody>
      </p:sp>
      <p:cxnSp>
        <p:nvCxnSpPr>
          <p:cNvPr id="116" name="Straight Arrow Connector 115">
            <a:extLst>
              <a:ext uri="{FF2B5EF4-FFF2-40B4-BE49-F238E27FC236}">
                <a16:creationId xmlns:a16="http://schemas.microsoft.com/office/drawing/2014/main" id="{745BBEB1-C74C-ED49-AA41-B68A913725FA}"/>
              </a:ext>
            </a:extLst>
          </p:cNvPr>
          <p:cNvCxnSpPr>
            <a:cxnSpLocks/>
            <a:stCxn id="115" idx="0"/>
          </p:cNvCxnSpPr>
          <p:nvPr/>
        </p:nvCxnSpPr>
        <p:spPr>
          <a:xfrm flipH="1" flipV="1">
            <a:off x="5825393" y="1612479"/>
            <a:ext cx="2675186" cy="1821594"/>
          </a:xfrm>
          <a:prstGeom prst="straightConnector1">
            <a:avLst/>
          </a:prstGeom>
          <a:ln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8401EA48-3431-7C44-A241-9C77801F98D1}"/>
              </a:ext>
            </a:extLst>
          </p:cNvPr>
          <p:cNvCxnSpPr>
            <a:cxnSpLocks/>
          </p:cNvCxnSpPr>
          <p:nvPr/>
        </p:nvCxnSpPr>
        <p:spPr>
          <a:xfrm flipV="1">
            <a:off x="11622827" y="4105523"/>
            <a:ext cx="0" cy="282538"/>
          </a:xfrm>
          <a:prstGeom prst="straightConnector1">
            <a:avLst/>
          </a:prstGeom>
          <a:ln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TextBox 120">
            <a:extLst>
              <a:ext uri="{FF2B5EF4-FFF2-40B4-BE49-F238E27FC236}">
                <a16:creationId xmlns:a16="http://schemas.microsoft.com/office/drawing/2014/main" id="{56B6FD8D-9A38-D640-808E-A749747BFA57}"/>
              </a:ext>
            </a:extLst>
          </p:cNvPr>
          <p:cNvSpPr txBox="1"/>
          <p:nvPr/>
        </p:nvSpPr>
        <p:spPr>
          <a:xfrm>
            <a:off x="4991286" y="2523476"/>
            <a:ext cx="1246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providedBy</a:t>
            </a:r>
            <a:endParaRPr lang="en-US" dirty="0"/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4A5EC169-5458-B845-B7D7-791E369A04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9536" y="-283739"/>
            <a:ext cx="10515600" cy="1325563"/>
          </a:xfrm>
        </p:spPr>
        <p:txBody>
          <a:bodyPr/>
          <a:lstStyle/>
          <a:p>
            <a:r>
              <a:rPr lang="en-US" dirty="0"/>
              <a:t>Example:  Pharmacy Chain	</a:t>
            </a:r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28BEF422-45B7-A84C-A00C-0A5F2444BBC3}"/>
              </a:ext>
            </a:extLst>
          </p:cNvPr>
          <p:cNvSpPr/>
          <p:nvPr/>
        </p:nvSpPr>
        <p:spPr>
          <a:xfrm>
            <a:off x="521644" y="3530741"/>
            <a:ext cx="2612300" cy="143762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 u="sng" dirty="0" err="1">
                <a:solidFill>
                  <a:sysClr val="windowText" lastClr="000000"/>
                </a:solidFill>
              </a:rPr>
              <a:t>OrganizationAffiliation</a:t>
            </a:r>
            <a:endParaRPr lang="en-US" sz="1600" u="sng" dirty="0">
              <a:solidFill>
                <a:sysClr val="windowText" lastClr="000000"/>
              </a:solidFill>
            </a:endParaRPr>
          </a:p>
          <a:p>
            <a:r>
              <a:rPr lang="en-US" sz="1600" dirty="0">
                <a:solidFill>
                  <a:sysClr val="windowText" lastClr="000000"/>
                </a:solidFill>
              </a:rPr>
              <a:t>Code</a:t>
            </a:r>
            <a:r>
              <a:rPr lang="en-US" sz="1600" dirty="0">
                <a:solidFill>
                  <a:schemeClr val="tx1"/>
                </a:solidFill>
              </a:rPr>
              <a:t>: Pharmacy</a:t>
            </a:r>
            <a:br>
              <a:rPr lang="en-US" sz="1600" dirty="0">
                <a:solidFill>
                  <a:schemeClr val="tx1"/>
                </a:solidFill>
              </a:rPr>
            </a:br>
            <a:r>
              <a:rPr lang="en-US" sz="1600" dirty="0">
                <a:solidFill>
                  <a:sysClr val="windowText" lastClr="000000"/>
                </a:solidFill>
              </a:rPr>
              <a:t>Specialty: Retail Pharmacy</a:t>
            </a:r>
            <a:br>
              <a:rPr lang="en-US" sz="1600" dirty="0">
                <a:solidFill>
                  <a:sysClr val="windowText" lastClr="000000"/>
                </a:solidFill>
              </a:rPr>
            </a:br>
            <a:endParaRPr lang="en-US" sz="1600" dirty="0">
              <a:solidFill>
                <a:sysClr val="windowText" lastClr="000000"/>
              </a:solidFill>
            </a:endParaRP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E5CBA618-A4CD-494C-AE28-18375922635F}"/>
              </a:ext>
            </a:extLst>
          </p:cNvPr>
          <p:cNvCxnSpPr>
            <a:cxnSpLocks/>
          </p:cNvCxnSpPr>
          <p:nvPr/>
        </p:nvCxnSpPr>
        <p:spPr>
          <a:xfrm flipV="1">
            <a:off x="2961861" y="3584602"/>
            <a:ext cx="989295" cy="404489"/>
          </a:xfrm>
          <a:prstGeom prst="straightConnector1">
            <a:avLst/>
          </a:prstGeom>
          <a:ln>
            <a:solidFill>
              <a:srgbClr val="7030A0"/>
            </a:solidFill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4847F8E0-9A4A-8044-A800-9F9E173377D7}"/>
              </a:ext>
            </a:extLst>
          </p:cNvPr>
          <p:cNvCxnSpPr>
            <a:cxnSpLocks/>
          </p:cNvCxnSpPr>
          <p:nvPr/>
        </p:nvCxnSpPr>
        <p:spPr>
          <a:xfrm flipV="1">
            <a:off x="2807535" y="2283307"/>
            <a:ext cx="1365138" cy="1259512"/>
          </a:xfrm>
          <a:prstGeom prst="straightConnector1">
            <a:avLst/>
          </a:prstGeom>
          <a:ln>
            <a:solidFill>
              <a:srgbClr val="7030A0"/>
            </a:solidFill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B2A31071-0F82-8A4E-B089-ED4A4A4DF385}"/>
              </a:ext>
            </a:extLst>
          </p:cNvPr>
          <p:cNvSpPr txBox="1"/>
          <p:nvPr/>
        </p:nvSpPr>
        <p:spPr>
          <a:xfrm>
            <a:off x="2961861" y="5388775"/>
            <a:ext cx="890564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Represents:</a:t>
            </a:r>
          </a:p>
          <a:p>
            <a:r>
              <a:rPr lang="en-US" dirty="0"/>
              <a:t>	- Chain of pharmacies provided by </a:t>
            </a:r>
            <a:r>
              <a:rPr lang="en-US" dirty="0" err="1"/>
              <a:t>PharmChain</a:t>
            </a:r>
            <a:endParaRPr lang="en-US" dirty="0"/>
          </a:p>
          <a:p>
            <a:r>
              <a:rPr lang="en-US" dirty="0"/>
              <a:t>	- Only 2 of the pharmacy locations are in-network for Acme of CT Standard Network</a:t>
            </a:r>
          </a:p>
          <a:p>
            <a:r>
              <a:rPr lang="en-US" dirty="0"/>
              <a:t>	- 2 of the pharmacy locations are managed by </a:t>
            </a:r>
            <a:r>
              <a:rPr lang="en-US" dirty="0" err="1"/>
              <a:t>BigBox</a:t>
            </a:r>
            <a:endParaRPr lang="en-US" dirty="0"/>
          </a:p>
        </p:txBody>
      </p:sp>
      <p:sp>
        <p:nvSpPr>
          <p:cNvPr id="31" name="Rounded Rectangle 11">
            <a:extLst>
              <a:ext uri="{FF2B5EF4-FFF2-40B4-BE49-F238E27FC236}">
                <a16:creationId xmlns:a16="http://schemas.microsoft.com/office/drawing/2014/main" id="{B47053D6-9CB3-CF45-8C9E-D8338FDECCD8}"/>
              </a:ext>
            </a:extLst>
          </p:cNvPr>
          <p:cNvSpPr/>
          <p:nvPr/>
        </p:nvSpPr>
        <p:spPr>
          <a:xfrm>
            <a:off x="9334859" y="3425814"/>
            <a:ext cx="1336490" cy="66481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200" u="sng" dirty="0">
                <a:solidFill>
                  <a:srgbClr val="002060"/>
                </a:solidFill>
              </a:rPr>
              <a:t>Location</a:t>
            </a:r>
            <a:br>
              <a:rPr lang="en-US" sz="1200" dirty="0">
                <a:solidFill>
                  <a:srgbClr val="002060"/>
                </a:solidFill>
              </a:rPr>
            </a:br>
            <a:endParaRPr lang="en-US" sz="1200" dirty="0">
              <a:solidFill>
                <a:srgbClr val="002060"/>
              </a:solidFill>
            </a:endParaRPr>
          </a:p>
          <a:p>
            <a:pPr algn="ctr"/>
            <a:endParaRPr lang="en-US" sz="1200" u="sng" dirty="0">
              <a:solidFill>
                <a:srgbClr val="002060"/>
              </a:solidFill>
            </a:endParaRPr>
          </a:p>
        </p:txBody>
      </p:sp>
      <p:sp>
        <p:nvSpPr>
          <p:cNvPr id="33" name="Rounded Rectangle 11">
            <a:extLst>
              <a:ext uri="{FF2B5EF4-FFF2-40B4-BE49-F238E27FC236}">
                <a16:creationId xmlns:a16="http://schemas.microsoft.com/office/drawing/2014/main" id="{609B97E9-6E12-C24E-9324-16211207E535}"/>
              </a:ext>
            </a:extLst>
          </p:cNvPr>
          <p:cNvSpPr/>
          <p:nvPr/>
        </p:nvSpPr>
        <p:spPr>
          <a:xfrm>
            <a:off x="10788170" y="3426727"/>
            <a:ext cx="1336490" cy="66481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200" u="sng" dirty="0">
                <a:solidFill>
                  <a:srgbClr val="002060"/>
                </a:solidFill>
              </a:rPr>
              <a:t>Location</a:t>
            </a:r>
            <a:br>
              <a:rPr lang="en-US" sz="1200" u="sng" dirty="0">
                <a:solidFill>
                  <a:srgbClr val="002060"/>
                </a:solidFill>
              </a:rPr>
            </a:br>
            <a:endParaRPr lang="en-US" sz="1200" u="sng" dirty="0">
              <a:solidFill>
                <a:srgbClr val="002060"/>
              </a:solidFill>
            </a:endParaRP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CF598E41-5F93-2048-BB8C-B199E7380A5B}"/>
              </a:ext>
            </a:extLst>
          </p:cNvPr>
          <p:cNvCxnSpPr>
            <a:cxnSpLocks/>
          </p:cNvCxnSpPr>
          <p:nvPr/>
        </p:nvCxnSpPr>
        <p:spPr>
          <a:xfrm flipV="1">
            <a:off x="10020731" y="4105523"/>
            <a:ext cx="0" cy="282538"/>
          </a:xfrm>
          <a:prstGeom prst="straightConnector1">
            <a:avLst/>
          </a:prstGeom>
          <a:ln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7C7DDFA2-499B-A546-8B05-9B1B842017E2}"/>
              </a:ext>
            </a:extLst>
          </p:cNvPr>
          <p:cNvCxnSpPr>
            <a:cxnSpLocks/>
          </p:cNvCxnSpPr>
          <p:nvPr/>
        </p:nvCxnSpPr>
        <p:spPr>
          <a:xfrm flipV="1">
            <a:off x="8592827" y="4105523"/>
            <a:ext cx="0" cy="282538"/>
          </a:xfrm>
          <a:prstGeom prst="straightConnector1">
            <a:avLst/>
          </a:prstGeom>
          <a:ln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C216EB2A-BF79-1E4F-97A0-0BA25B170620}"/>
              </a:ext>
            </a:extLst>
          </p:cNvPr>
          <p:cNvCxnSpPr>
            <a:cxnSpLocks/>
          </p:cNvCxnSpPr>
          <p:nvPr/>
        </p:nvCxnSpPr>
        <p:spPr>
          <a:xfrm flipV="1">
            <a:off x="7022881" y="4105523"/>
            <a:ext cx="0" cy="282538"/>
          </a:xfrm>
          <a:prstGeom prst="straightConnector1">
            <a:avLst/>
          </a:prstGeom>
          <a:ln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D7C703DD-69CA-CA4B-AB23-AB8805F0DDC5}"/>
              </a:ext>
            </a:extLst>
          </p:cNvPr>
          <p:cNvCxnSpPr>
            <a:cxnSpLocks/>
            <a:stCxn id="31" idx="0"/>
            <a:endCxn id="55" idx="2"/>
          </p:cNvCxnSpPr>
          <p:nvPr/>
        </p:nvCxnSpPr>
        <p:spPr>
          <a:xfrm flipV="1">
            <a:off x="10003104" y="1767625"/>
            <a:ext cx="339223" cy="1658189"/>
          </a:xfrm>
          <a:prstGeom prst="straightConnector1">
            <a:avLst/>
          </a:prstGeom>
          <a:ln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4E6BE8C3-BE70-6A49-813D-23D083DC318A}"/>
              </a:ext>
            </a:extLst>
          </p:cNvPr>
          <p:cNvCxnSpPr>
            <a:cxnSpLocks/>
            <a:stCxn id="33" idx="0"/>
          </p:cNvCxnSpPr>
          <p:nvPr/>
        </p:nvCxnSpPr>
        <p:spPr>
          <a:xfrm flipH="1" flipV="1">
            <a:off x="10366895" y="1822764"/>
            <a:ext cx="1089520" cy="1603963"/>
          </a:xfrm>
          <a:prstGeom prst="straightConnector1">
            <a:avLst/>
          </a:prstGeom>
          <a:ln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06E324B6-DE84-7340-956D-2F9BBE7F52D9}"/>
              </a:ext>
            </a:extLst>
          </p:cNvPr>
          <p:cNvCxnSpPr>
            <a:cxnSpLocks/>
          </p:cNvCxnSpPr>
          <p:nvPr/>
        </p:nvCxnSpPr>
        <p:spPr>
          <a:xfrm>
            <a:off x="2961861" y="4770861"/>
            <a:ext cx="5827709" cy="0"/>
          </a:xfrm>
          <a:prstGeom prst="straightConnector1">
            <a:avLst/>
          </a:prstGeom>
          <a:ln>
            <a:solidFill>
              <a:srgbClr val="7030A0"/>
            </a:solidFill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B2D9125A-A448-4D4A-8256-E4081D925627}"/>
              </a:ext>
            </a:extLst>
          </p:cNvPr>
          <p:cNvCxnSpPr>
            <a:cxnSpLocks/>
          </p:cNvCxnSpPr>
          <p:nvPr/>
        </p:nvCxnSpPr>
        <p:spPr>
          <a:xfrm flipV="1">
            <a:off x="8789570" y="4098887"/>
            <a:ext cx="0" cy="671974"/>
          </a:xfrm>
          <a:prstGeom prst="straightConnector1">
            <a:avLst/>
          </a:prstGeom>
          <a:ln>
            <a:solidFill>
              <a:srgbClr val="7030A0"/>
            </a:solidFill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3170D4D6-E704-6B45-8B84-593ECB8012C6}"/>
              </a:ext>
            </a:extLst>
          </p:cNvPr>
          <p:cNvCxnSpPr>
            <a:cxnSpLocks/>
          </p:cNvCxnSpPr>
          <p:nvPr/>
        </p:nvCxnSpPr>
        <p:spPr>
          <a:xfrm flipV="1">
            <a:off x="7264370" y="4105523"/>
            <a:ext cx="0" cy="671974"/>
          </a:xfrm>
          <a:prstGeom prst="straightConnector1">
            <a:avLst/>
          </a:prstGeom>
          <a:ln>
            <a:solidFill>
              <a:srgbClr val="7030A0"/>
            </a:solidFill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Rounded Rectangle 54">
            <a:extLst>
              <a:ext uri="{FF2B5EF4-FFF2-40B4-BE49-F238E27FC236}">
                <a16:creationId xmlns:a16="http://schemas.microsoft.com/office/drawing/2014/main" id="{410A8A63-4C95-1F48-9BE6-E35F8A573F95}"/>
              </a:ext>
            </a:extLst>
          </p:cNvPr>
          <p:cNvSpPr/>
          <p:nvPr/>
        </p:nvSpPr>
        <p:spPr>
          <a:xfrm>
            <a:off x="9492098" y="330005"/>
            <a:ext cx="1700458" cy="143762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 u="sng" dirty="0">
                <a:solidFill>
                  <a:sysClr val="windowText" lastClr="000000"/>
                </a:solidFill>
              </a:rPr>
              <a:t>Organization</a:t>
            </a:r>
            <a:br>
              <a:rPr lang="en-US" sz="1600" dirty="0">
                <a:solidFill>
                  <a:sysClr val="windowText" lastClr="000000"/>
                </a:solidFill>
              </a:rPr>
            </a:br>
            <a:r>
              <a:rPr lang="en-US" sz="1600" dirty="0" err="1">
                <a:solidFill>
                  <a:schemeClr val="tx1"/>
                </a:solidFill>
              </a:rPr>
              <a:t>Type:bus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71A96222-7A62-664C-965F-740700D4E051}"/>
              </a:ext>
            </a:extLst>
          </p:cNvPr>
          <p:cNvSpPr txBox="1"/>
          <p:nvPr/>
        </p:nvSpPr>
        <p:spPr>
          <a:xfrm>
            <a:off x="1988957" y="2540059"/>
            <a:ext cx="25576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participatingOrganization</a:t>
            </a:r>
            <a:endParaRPr lang="en-US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BDB6FAE7-7EAF-5D4C-8005-075DCD109F56}"/>
              </a:ext>
            </a:extLst>
          </p:cNvPr>
          <p:cNvSpPr/>
          <p:nvPr/>
        </p:nvSpPr>
        <p:spPr>
          <a:xfrm>
            <a:off x="1085473" y="1826779"/>
            <a:ext cx="143045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err="1">
                <a:solidFill>
                  <a:srgbClr val="7030A0"/>
                </a:solidFill>
              </a:rPr>
              <a:t>AcmeofCTStdNet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B59E8F9-F83B-2C4F-AEB7-731500C0953B}"/>
              </a:ext>
            </a:extLst>
          </p:cNvPr>
          <p:cNvSpPr/>
          <p:nvPr/>
        </p:nvSpPr>
        <p:spPr>
          <a:xfrm>
            <a:off x="9978810" y="1083592"/>
            <a:ext cx="67646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err="1">
                <a:solidFill>
                  <a:srgbClr val="7030A0"/>
                </a:solidFill>
              </a:rPr>
              <a:t>BigBox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B4D7DA5-5B15-C24C-B370-F4143033EDE7}"/>
              </a:ext>
            </a:extLst>
          </p:cNvPr>
          <p:cNvSpPr/>
          <p:nvPr/>
        </p:nvSpPr>
        <p:spPr>
          <a:xfrm>
            <a:off x="4436393" y="1969842"/>
            <a:ext cx="10775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err="1">
                <a:solidFill>
                  <a:srgbClr val="7030A0"/>
                </a:solidFill>
              </a:rPr>
              <a:t>PharmChain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8BC9A855-EFD2-E843-954F-322A274B4905}"/>
              </a:ext>
            </a:extLst>
          </p:cNvPr>
          <p:cNvSpPr/>
          <p:nvPr/>
        </p:nvSpPr>
        <p:spPr>
          <a:xfrm>
            <a:off x="4042437" y="4025145"/>
            <a:ext cx="201388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err="1">
                <a:solidFill>
                  <a:srgbClr val="7030A0"/>
                </a:solidFill>
              </a:rPr>
              <a:t>PharmChainRetailService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962E543D-B40E-C74F-A576-D5DDB022D1EC}"/>
              </a:ext>
            </a:extLst>
          </p:cNvPr>
          <p:cNvSpPr/>
          <p:nvPr/>
        </p:nvSpPr>
        <p:spPr>
          <a:xfrm>
            <a:off x="6497756" y="3871256"/>
            <a:ext cx="100059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7030A0"/>
                </a:solidFill>
              </a:rPr>
              <a:t>PharmLoc1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77BD569B-D237-764F-B74C-F59CC1448CD6}"/>
              </a:ext>
            </a:extLst>
          </p:cNvPr>
          <p:cNvSpPr/>
          <p:nvPr/>
        </p:nvSpPr>
        <p:spPr>
          <a:xfrm>
            <a:off x="7986734" y="3843288"/>
            <a:ext cx="100059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7030A0"/>
                </a:solidFill>
              </a:rPr>
              <a:t>PharmLoc2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AB6CDFC8-6C65-254C-B740-2D9619866ED6}"/>
              </a:ext>
            </a:extLst>
          </p:cNvPr>
          <p:cNvSpPr/>
          <p:nvPr/>
        </p:nvSpPr>
        <p:spPr>
          <a:xfrm>
            <a:off x="9471362" y="3791110"/>
            <a:ext cx="100059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7030A0"/>
                </a:solidFill>
              </a:rPr>
              <a:t>PharmLoc3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A107B2BC-0453-D742-BB19-C85F04F6E61C}"/>
              </a:ext>
            </a:extLst>
          </p:cNvPr>
          <p:cNvSpPr/>
          <p:nvPr/>
        </p:nvSpPr>
        <p:spPr>
          <a:xfrm>
            <a:off x="10992328" y="3773195"/>
            <a:ext cx="100059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7030A0"/>
                </a:solidFill>
              </a:rPr>
              <a:t>PharmLoc4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B0FBF444-C354-7541-BEBD-284BE9AEA0AD}"/>
              </a:ext>
            </a:extLst>
          </p:cNvPr>
          <p:cNvSpPr/>
          <p:nvPr/>
        </p:nvSpPr>
        <p:spPr>
          <a:xfrm>
            <a:off x="1061002" y="4414534"/>
            <a:ext cx="146373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7030A0"/>
                </a:solidFill>
              </a:rPr>
              <a:t>PharmChainAffil1</a:t>
            </a:r>
            <a:endParaRPr lang="en-US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8801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4E7FE0-4484-F34D-8216-E807B994F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573000" y="7812617"/>
            <a:ext cx="2743200" cy="365125"/>
          </a:xfrm>
        </p:spPr>
        <p:txBody>
          <a:bodyPr/>
          <a:lstStyle/>
          <a:p>
            <a:fld id="{22FFB6AE-E1BF-994E-8E90-6BA7B36DE5DD}" type="slidenum">
              <a:rPr lang="en-US" smtClean="0">
                <a:solidFill>
                  <a:srgbClr val="3C3C3B">
                    <a:lumMod val="50000"/>
                    <a:lumOff val="50000"/>
                  </a:srgbClr>
                </a:solidFill>
              </a:rPr>
              <a:pPr/>
              <a:t>8</a:t>
            </a:fld>
            <a:endParaRPr lang="en-US" dirty="0">
              <a:solidFill>
                <a:srgbClr val="3C3C3B">
                  <a:lumMod val="50000"/>
                  <a:lumOff val="50000"/>
                </a:srgbClr>
              </a:solidFill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9EECA639-743E-9344-8AAE-07DA04275268}"/>
              </a:ext>
            </a:extLst>
          </p:cNvPr>
          <p:cNvSpPr/>
          <p:nvPr/>
        </p:nvSpPr>
        <p:spPr>
          <a:xfrm>
            <a:off x="3968226" y="2965739"/>
            <a:ext cx="2180088" cy="142232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u="sng" dirty="0">
                <a:solidFill>
                  <a:sysClr val="windowText" lastClr="000000"/>
                </a:solidFill>
              </a:rPr>
              <a:t>Healthcare Service</a:t>
            </a:r>
            <a:br>
              <a:rPr lang="en-US" sz="1600" u="sng" dirty="0">
                <a:solidFill>
                  <a:sysClr val="windowText" lastClr="000000"/>
                </a:solidFill>
              </a:rPr>
            </a:br>
            <a:r>
              <a:rPr lang="en-US" sz="1600" dirty="0">
                <a:solidFill>
                  <a:sysClr val="windowText" lastClr="000000"/>
                </a:solidFill>
              </a:rPr>
              <a:t>category: Pharmacy</a:t>
            </a:r>
          </a:p>
          <a:p>
            <a:r>
              <a:rPr lang="en-US" sz="1400" dirty="0">
                <a:solidFill>
                  <a:schemeClr val="tx1"/>
                </a:solidFill>
              </a:rPr>
              <a:t>Specialty:  </a:t>
            </a:r>
            <a:r>
              <a:rPr lang="en-US" sz="1400" dirty="0" err="1">
                <a:solidFill>
                  <a:schemeClr val="tx1"/>
                </a:solidFill>
              </a:rPr>
              <a:t>CompoundingPharmacy</a:t>
            </a:r>
            <a:br>
              <a:rPr lang="en-US" sz="1600" dirty="0">
                <a:solidFill>
                  <a:sysClr val="windowText" lastClr="000000"/>
                </a:solidFill>
              </a:rPr>
            </a:br>
            <a:br>
              <a:rPr lang="en-US" sz="1600" dirty="0">
                <a:solidFill>
                  <a:sysClr val="windowText" lastClr="000000"/>
                </a:solidFill>
              </a:rPr>
            </a:br>
            <a:endParaRPr lang="en-US" sz="1600" dirty="0">
              <a:solidFill>
                <a:sysClr val="windowText" lastClr="000000"/>
              </a:solidFill>
            </a:endParaRPr>
          </a:p>
        </p:txBody>
      </p:sp>
      <p:sp>
        <p:nvSpPr>
          <p:cNvPr id="11" name="Rounded Rectangle 11">
            <a:extLst>
              <a:ext uri="{FF2B5EF4-FFF2-40B4-BE49-F238E27FC236}">
                <a16:creationId xmlns:a16="http://schemas.microsoft.com/office/drawing/2014/main" id="{F712283E-783A-874C-ACCF-F336A469BBD3}"/>
              </a:ext>
            </a:extLst>
          </p:cNvPr>
          <p:cNvSpPr/>
          <p:nvPr/>
        </p:nvSpPr>
        <p:spPr>
          <a:xfrm>
            <a:off x="6329809" y="3375914"/>
            <a:ext cx="1336490" cy="73110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200" u="sng" dirty="0">
                <a:solidFill>
                  <a:srgbClr val="002060"/>
                </a:solidFill>
              </a:rPr>
              <a:t>Location</a:t>
            </a:r>
            <a:br>
              <a:rPr lang="en-US" sz="1200" u="sng" dirty="0">
                <a:solidFill>
                  <a:srgbClr val="002060"/>
                </a:solidFill>
              </a:rPr>
            </a:br>
            <a:endParaRPr lang="en-US" sz="1200" dirty="0">
              <a:solidFill>
                <a:srgbClr val="002060"/>
              </a:solidFill>
            </a:endParaRPr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466745EC-0B76-6549-BB13-A5FA715D3CD9}"/>
              </a:ext>
            </a:extLst>
          </p:cNvPr>
          <p:cNvSpPr/>
          <p:nvPr/>
        </p:nvSpPr>
        <p:spPr>
          <a:xfrm>
            <a:off x="909536" y="1025417"/>
            <a:ext cx="1766667" cy="143762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 u="sng" dirty="0">
                <a:solidFill>
                  <a:sysClr val="windowText" lastClr="000000"/>
                </a:solidFill>
              </a:rPr>
              <a:t>Network</a:t>
            </a:r>
          </a:p>
          <a:p>
            <a:pPr algn="ctr"/>
            <a:endParaRPr lang="en-US" sz="1600" u="sng" dirty="0">
              <a:solidFill>
                <a:sysClr val="windowText" lastClr="000000"/>
              </a:solidFill>
            </a:endParaRPr>
          </a:p>
        </p:txBody>
      </p:sp>
      <p:sp>
        <p:nvSpPr>
          <p:cNvPr id="34" name="Slide Number Placeholder 3">
            <a:extLst>
              <a:ext uri="{FF2B5EF4-FFF2-40B4-BE49-F238E27FC236}">
                <a16:creationId xmlns:a16="http://schemas.microsoft.com/office/drawing/2014/main" id="{A2A9738D-C03A-9048-9AA0-F7DBB292CBEA}"/>
              </a:ext>
            </a:extLst>
          </p:cNvPr>
          <p:cNvSpPr txBox="1">
            <a:spLocks/>
          </p:cNvSpPr>
          <p:nvPr/>
        </p:nvSpPr>
        <p:spPr>
          <a:xfrm>
            <a:off x="8915533" y="745727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2FFB6AE-E1BF-994E-8E90-6BA7B36DE5DD}" type="slidenum">
              <a:rPr lang="en-US" smtClean="0">
                <a:solidFill>
                  <a:srgbClr val="3C3C3B">
                    <a:lumMod val="50000"/>
                    <a:lumOff val="50000"/>
                  </a:srgbClr>
                </a:solidFill>
              </a:rPr>
              <a:pPr/>
              <a:t>8</a:t>
            </a:fld>
            <a:endParaRPr lang="en-US" dirty="0">
              <a:solidFill>
                <a:srgbClr val="3C3C3B">
                  <a:lumMod val="50000"/>
                  <a:lumOff val="50000"/>
                </a:srgbClr>
              </a:solidFill>
            </a:endParaRPr>
          </a:p>
        </p:txBody>
      </p:sp>
      <p:sp>
        <p:nvSpPr>
          <p:cNvPr id="125" name="Rounded Rectangle 124">
            <a:extLst>
              <a:ext uri="{FF2B5EF4-FFF2-40B4-BE49-F238E27FC236}">
                <a16:creationId xmlns:a16="http://schemas.microsoft.com/office/drawing/2014/main" id="{1DA60D01-71E1-8B43-A3F9-9BC288516463}"/>
              </a:ext>
            </a:extLst>
          </p:cNvPr>
          <p:cNvSpPr/>
          <p:nvPr/>
        </p:nvSpPr>
        <p:spPr>
          <a:xfrm>
            <a:off x="4124934" y="1030353"/>
            <a:ext cx="1700458" cy="143762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 u="sng" dirty="0">
                <a:solidFill>
                  <a:sysClr val="windowText" lastClr="000000"/>
                </a:solidFill>
              </a:rPr>
              <a:t>Organization</a:t>
            </a:r>
            <a:br>
              <a:rPr lang="en-US" sz="1600" dirty="0">
                <a:solidFill>
                  <a:sysClr val="windowText" lastClr="000000"/>
                </a:solidFill>
              </a:rPr>
            </a:br>
            <a:br>
              <a:rPr lang="en-US" sz="1600" dirty="0">
                <a:solidFill>
                  <a:sysClr val="windowText" lastClr="000000"/>
                </a:solidFill>
              </a:rPr>
            </a:br>
            <a:endParaRPr lang="en-US" sz="1600" dirty="0">
              <a:solidFill>
                <a:sysClr val="windowText" lastClr="000000"/>
              </a:solidFill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68B19F9A-90A1-FF4E-991F-D87E42435F6F}"/>
              </a:ext>
            </a:extLst>
          </p:cNvPr>
          <p:cNvSpPr txBox="1"/>
          <p:nvPr/>
        </p:nvSpPr>
        <p:spPr>
          <a:xfrm>
            <a:off x="7478112" y="2295419"/>
            <a:ext cx="22936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managingOrganization</a:t>
            </a:r>
            <a:endParaRPr lang="en-US" dirty="0"/>
          </a:p>
        </p:txBody>
      </p:sp>
      <p:cxnSp>
        <p:nvCxnSpPr>
          <p:cNvPr id="99" name="Straight Arrow Connector 98">
            <a:extLst>
              <a:ext uri="{FF2B5EF4-FFF2-40B4-BE49-F238E27FC236}">
                <a16:creationId xmlns:a16="http://schemas.microsoft.com/office/drawing/2014/main" id="{06C0A678-E810-F74C-AB18-E398CD61A39B}"/>
              </a:ext>
            </a:extLst>
          </p:cNvPr>
          <p:cNvCxnSpPr>
            <a:cxnSpLocks/>
            <a:stCxn id="11" idx="0"/>
            <a:endCxn id="125" idx="3"/>
          </p:cNvCxnSpPr>
          <p:nvPr/>
        </p:nvCxnSpPr>
        <p:spPr>
          <a:xfrm flipH="1" flipV="1">
            <a:off x="5825392" y="1749163"/>
            <a:ext cx="1172662" cy="1626751"/>
          </a:xfrm>
          <a:prstGeom prst="straightConnector1">
            <a:avLst/>
          </a:prstGeom>
          <a:ln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>
            <a:extLst>
              <a:ext uri="{FF2B5EF4-FFF2-40B4-BE49-F238E27FC236}">
                <a16:creationId xmlns:a16="http://schemas.microsoft.com/office/drawing/2014/main" id="{8277ED15-AC9A-8246-ACB7-64FE5F682FE7}"/>
              </a:ext>
            </a:extLst>
          </p:cNvPr>
          <p:cNvCxnSpPr>
            <a:cxnSpLocks/>
            <a:stCxn id="7" idx="0"/>
            <a:endCxn id="125" idx="2"/>
          </p:cNvCxnSpPr>
          <p:nvPr/>
        </p:nvCxnSpPr>
        <p:spPr>
          <a:xfrm flipH="1" flipV="1">
            <a:off x="4975163" y="2467973"/>
            <a:ext cx="83107" cy="497766"/>
          </a:xfrm>
          <a:prstGeom prst="straightConnector1">
            <a:avLst/>
          </a:prstGeom>
          <a:ln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>
            <a:extLst>
              <a:ext uri="{FF2B5EF4-FFF2-40B4-BE49-F238E27FC236}">
                <a16:creationId xmlns:a16="http://schemas.microsoft.com/office/drawing/2014/main" id="{DF507831-026C-DD49-999C-4135935C0E03}"/>
              </a:ext>
            </a:extLst>
          </p:cNvPr>
          <p:cNvCxnSpPr>
            <a:cxnSpLocks/>
          </p:cNvCxnSpPr>
          <p:nvPr/>
        </p:nvCxnSpPr>
        <p:spPr>
          <a:xfrm>
            <a:off x="5825392" y="4388061"/>
            <a:ext cx="2767435" cy="0"/>
          </a:xfrm>
          <a:prstGeom prst="straightConnector1">
            <a:avLst/>
          </a:prstGeom>
          <a:ln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>
            <a:extLst>
              <a:ext uri="{FF2B5EF4-FFF2-40B4-BE49-F238E27FC236}">
                <a16:creationId xmlns:a16="http://schemas.microsoft.com/office/drawing/2014/main" id="{7475E913-B292-0B4F-9FD9-94326D3E4D84}"/>
              </a:ext>
            </a:extLst>
          </p:cNvPr>
          <p:cNvCxnSpPr>
            <a:cxnSpLocks/>
            <a:stCxn id="22" idx="0"/>
            <a:endCxn id="23" idx="2"/>
          </p:cNvCxnSpPr>
          <p:nvPr/>
        </p:nvCxnSpPr>
        <p:spPr>
          <a:xfrm flipH="1" flipV="1">
            <a:off x="1792870" y="2463037"/>
            <a:ext cx="15662" cy="1067704"/>
          </a:xfrm>
          <a:prstGeom prst="straightConnector1">
            <a:avLst/>
          </a:prstGeom>
          <a:ln>
            <a:solidFill>
              <a:srgbClr val="7030A0"/>
            </a:solidFill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4" name="TextBox 113">
            <a:extLst>
              <a:ext uri="{FF2B5EF4-FFF2-40B4-BE49-F238E27FC236}">
                <a16:creationId xmlns:a16="http://schemas.microsoft.com/office/drawing/2014/main" id="{3F2E0C50-4468-0C47-B418-3F326695BD62}"/>
              </a:ext>
            </a:extLst>
          </p:cNvPr>
          <p:cNvSpPr txBox="1"/>
          <p:nvPr/>
        </p:nvSpPr>
        <p:spPr>
          <a:xfrm>
            <a:off x="854148" y="2812223"/>
            <a:ext cx="966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network</a:t>
            </a:r>
          </a:p>
        </p:txBody>
      </p:sp>
      <p:sp>
        <p:nvSpPr>
          <p:cNvPr id="115" name="Rounded Rectangle 11">
            <a:extLst>
              <a:ext uri="{FF2B5EF4-FFF2-40B4-BE49-F238E27FC236}">
                <a16:creationId xmlns:a16="http://schemas.microsoft.com/office/drawing/2014/main" id="{10F69B5A-1F48-C34A-B757-2E727E53E763}"/>
              </a:ext>
            </a:extLst>
          </p:cNvPr>
          <p:cNvSpPr/>
          <p:nvPr/>
        </p:nvSpPr>
        <p:spPr>
          <a:xfrm>
            <a:off x="7832334" y="3434073"/>
            <a:ext cx="1336490" cy="66481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200" u="sng" dirty="0">
                <a:solidFill>
                  <a:srgbClr val="002060"/>
                </a:solidFill>
              </a:rPr>
              <a:t>Location</a:t>
            </a:r>
            <a:br>
              <a:rPr lang="en-US" sz="1200" u="sng" dirty="0">
                <a:solidFill>
                  <a:srgbClr val="002060"/>
                </a:solidFill>
              </a:rPr>
            </a:br>
            <a:endParaRPr lang="en-US" sz="1200" u="sng" dirty="0">
              <a:solidFill>
                <a:srgbClr val="002060"/>
              </a:solidFill>
            </a:endParaRPr>
          </a:p>
        </p:txBody>
      </p:sp>
      <p:cxnSp>
        <p:nvCxnSpPr>
          <p:cNvPr id="116" name="Straight Arrow Connector 115">
            <a:extLst>
              <a:ext uri="{FF2B5EF4-FFF2-40B4-BE49-F238E27FC236}">
                <a16:creationId xmlns:a16="http://schemas.microsoft.com/office/drawing/2014/main" id="{745BBEB1-C74C-ED49-AA41-B68A913725FA}"/>
              </a:ext>
            </a:extLst>
          </p:cNvPr>
          <p:cNvCxnSpPr>
            <a:cxnSpLocks/>
            <a:stCxn id="115" idx="0"/>
          </p:cNvCxnSpPr>
          <p:nvPr/>
        </p:nvCxnSpPr>
        <p:spPr>
          <a:xfrm flipH="1" flipV="1">
            <a:off x="5825393" y="1612479"/>
            <a:ext cx="2675186" cy="1821594"/>
          </a:xfrm>
          <a:prstGeom prst="straightConnector1">
            <a:avLst/>
          </a:prstGeom>
          <a:ln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TextBox 120">
            <a:extLst>
              <a:ext uri="{FF2B5EF4-FFF2-40B4-BE49-F238E27FC236}">
                <a16:creationId xmlns:a16="http://schemas.microsoft.com/office/drawing/2014/main" id="{56B6FD8D-9A38-D640-808E-A749747BFA57}"/>
              </a:ext>
            </a:extLst>
          </p:cNvPr>
          <p:cNvSpPr txBox="1"/>
          <p:nvPr/>
        </p:nvSpPr>
        <p:spPr>
          <a:xfrm>
            <a:off x="4991286" y="2523476"/>
            <a:ext cx="1246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providedBy</a:t>
            </a:r>
            <a:endParaRPr lang="en-US" dirty="0"/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4A5EC169-5458-B845-B7D7-791E369A04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9536" y="-283739"/>
            <a:ext cx="10515600" cy="1325563"/>
          </a:xfrm>
        </p:spPr>
        <p:txBody>
          <a:bodyPr/>
          <a:lstStyle/>
          <a:p>
            <a:r>
              <a:rPr lang="en-US" dirty="0"/>
              <a:t>Example:  Compounding Pharmacy 	</a:t>
            </a:r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28BEF422-45B7-A84C-A00C-0A5F2444BBC3}"/>
              </a:ext>
            </a:extLst>
          </p:cNvPr>
          <p:cNvSpPr/>
          <p:nvPr/>
        </p:nvSpPr>
        <p:spPr>
          <a:xfrm>
            <a:off x="655202" y="3530741"/>
            <a:ext cx="2306659" cy="143762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u="sng" dirty="0" err="1">
                <a:solidFill>
                  <a:sysClr val="windowText" lastClr="000000"/>
                </a:solidFill>
              </a:rPr>
              <a:t>OrganizationAffiliation</a:t>
            </a:r>
            <a:endParaRPr lang="en-US" sz="1600" u="sng" dirty="0">
              <a:solidFill>
                <a:sysClr val="windowText" lastClr="000000"/>
              </a:solidFill>
            </a:endParaRPr>
          </a:p>
          <a:p>
            <a:pPr algn="ctr"/>
            <a:r>
              <a:rPr lang="en-US" sz="1600" dirty="0">
                <a:solidFill>
                  <a:sysClr val="windowText" lastClr="000000"/>
                </a:solidFill>
              </a:rPr>
              <a:t>Code</a:t>
            </a:r>
            <a:r>
              <a:rPr lang="en-US" sz="1600" dirty="0">
                <a:solidFill>
                  <a:schemeClr val="tx1"/>
                </a:solidFill>
              </a:rPr>
              <a:t>: Pharmacy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Specialty:  </a:t>
            </a:r>
            <a:r>
              <a:rPr lang="en-US" sz="1600" dirty="0" err="1">
                <a:solidFill>
                  <a:schemeClr val="tx1"/>
                </a:solidFill>
              </a:rPr>
              <a:t>CompoundingPharmacy</a:t>
            </a:r>
            <a:br>
              <a:rPr lang="en-US" sz="1600" dirty="0">
                <a:solidFill>
                  <a:sysClr val="windowText" lastClr="000000"/>
                </a:solidFill>
              </a:rPr>
            </a:br>
            <a:endParaRPr lang="en-US" sz="1600" dirty="0">
              <a:solidFill>
                <a:sysClr val="windowText" lastClr="000000"/>
              </a:solidFill>
            </a:endParaRP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E5CBA618-A4CD-494C-AE28-18375922635F}"/>
              </a:ext>
            </a:extLst>
          </p:cNvPr>
          <p:cNvCxnSpPr>
            <a:cxnSpLocks/>
          </p:cNvCxnSpPr>
          <p:nvPr/>
        </p:nvCxnSpPr>
        <p:spPr>
          <a:xfrm flipV="1">
            <a:off x="2961861" y="3584602"/>
            <a:ext cx="989295" cy="404489"/>
          </a:xfrm>
          <a:prstGeom prst="straightConnector1">
            <a:avLst/>
          </a:prstGeom>
          <a:ln>
            <a:solidFill>
              <a:srgbClr val="7030A0"/>
            </a:solidFill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4847F8E0-9A4A-8044-A800-9F9E173377D7}"/>
              </a:ext>
            </a:extLst>
          </p:cNvPr>
          <p:cNvCxnSpPr>
            <a:cxnSpLocks/>
          </p:cNvCxnSpPr>
          <p:nvPr/>
        </p:nvCxnSpPr>
        <p:spPr>
          <a:xfrm flipV="1">
            <a:off x="2807535" y="2283307"/>
            <a:ext cx="1365138" cy="1259512"/>
          </a:xfrm>
          <a:prstGeom prst="straightConnector1">
            <a:avLst/>
          </a:prstGeom>
          <a:ln>
            <a:solidFill>
              <a:srgbClr val="7030A0"/>
            </a:solidFill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B2A31071-0F82-8A4E-B089-ED4A4A4DF385}"/>
              </a:ext>
            </a:extLst>
          </p:cNvPr>
          <p:cNvSpPr txBox="1"/>
          <p:nvPr/>
        </p:nvSpPr>
        <p:spPr>
          <a:xfrm>
            <a:off x="2961861" y="5388775"/>
            <a:ext cx="842038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Represents:</a:t>
            </a:r>
          </a:p>
          <a:p>
            <a:r>
              <a:rPr lang="en-US" dirty="0"/>
              <a:t>	- Chain of Compounding pharmacies provided by </a:t>
            </a:r>
            <a:r>
              <a:rPr lang="en-US" dirty="0" err="1"/>
              <a:t>PharmChain</a:t>
            </a:r>
            <a:endParaRPr lang="en-US" dirty="0"/>
          </a:p>
          <a:p>
            <a:r>
              <a:rPr lang="en-US" dirty="0"/>
              <a:t>	- 2 of the pharmacy locations are in-network for Acme of CT Standard Network</a:t>
            </a:r>
          </a:p>
          <a:p>
            <a:endParaRPr lang="en-US" dirty="0"/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7C7DDFA2-499B-A546-8B05-9B1B842017E2}"/>
              </a:ext>
            </a:extLst>
          </p:cNvPr>
          <p:cNvCxnSpPr>
            <a:cxnSpLocks/>
          </p:cNvCxnSpPr>
          <p:nvPr/>
        </p:nvCxnSpPr>
        <p:spPr>
          <a:xfrm flipV="1">
            <a:off x="8592827" y="4105523"/>
            <a:ext cx="0" cy="282538"/>
          </a:xfrm>
          <a:prstGeom prst="straightConnector1">
            <a:avLst/>
          </a:prstGeom>
          <a:ln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C216EB2A-BF79-1E4F-97A0-0BA25B170620}"/>
              </a:ext>
            </a:extLst>
          </p:cNvPr>
          <p:cNvCxnSpPr>
            <a:cxnSpLocks/>
          </p:cNvCxnSpPr>
          <p:nvPr/>
        </p:nvCxnSpPr>
        <p:spPr>
          <a:xfrm flipV="1">
            <a:off x="7022881" y="4105523"/>
            <a:ext cx="0" cy="282538"/>
          </a:xfrm>
          <a:prstGeom prst="straightConnector1">
            <a:avLst/>
          </a:prstGeom>
          <a:ln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06E324B6-DE84-7340-956D-2F9BBE7F52D9}"/>
              </a:ext>
            </a:extLst>
          </p:cNvPr>
          <p:cNvCxnSpPr>
            <a:cxnSpLocks/>
          </p:cNvCxnSpPr>
          <p:nvPr/>
        </p:nvCxnSpPr>
        <p:spPr>
          <a:xfrm>
            <a:off x="2961861" y="4770861"/>
            <a:ext cx="5827709" cy="0"/>
          </a:xfrm>
          <a:prstGeom prst="straightConnector1">
            <a:avLst/>
          </a:prstGeom>
          <a:ln>
            <a:solidFill>
              <a:srgbClr val="7030A0"/>
            </a:solidFill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B2D9125A-A448-4D4A-8256-E4081D925627}"/>
              </a:ext>
            </a:extLst>
          </p:cNvPr>
          <p:cNvCxnSpPr>
            <a:cxnSpLocks/>
          </p:cNvCxnSpPr>
          <p:nvPr/>
        </p:nvCxnSpPr>
        <p:spPr>
          <a:xfrm flipV="1">
            <a:off x="8789570" y="4098887"/>
            <a:ext cx="0" cy="671974"/>
          </a:xfrm>
          <a:prstGeom prst="straightConnector1">
            <a:avLst/>
          </a:prstGeom>
          <a:ln>
            <a:solidFill>
              <a:srgbClr val="7030A0"/>
            </a:solidFill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3170D4D6-E704-6B45-8B84-593ECB8012C6}"/>
              </a:ext>
            </a:extLst>
          </p:cNvPr>
          <p:cNvCxnSpPr>
            <a:cxnSpLocks/>
          </p:cNvCxnSpPr>
          <p:nvPr/>
        </p:nvCxnSpPr>
        <p:spPr>
          <a:xfrm flipV="1">
            <a:off x="7264370" y="4105523"/>
            <a:ext cx="0" cy="671974"/>
          </a:xfrm>
          <a:prstGeom prst="straightConnector1">
            <a:avLst/>
          </a:prstGeom>
          <a:ln>
            <a:solidFill>
              <a:srgbClr val="7030A0"/>
            </a:solidFill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9DCA7014-8FB8-1C40-8277-6282BEC847C2}"/>
              </a:ext>
            </a:extLst>
          </p:cNvPr>
          <p:cNvSpPr txBox="1"/>
          <p:nvPr/>
        </p:nvSpPr>
        <p:spPr>
          <a:xfrm>
            <a:off x="1988957" y="2540059"/>
            <a:ext cx="25576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participatingOrganization</a:t>
            </a:r>
            <a:endParaRPr lang="en-US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50AE52A1-E9F3-664A-859F-16DF68742B5C}"/>
              </a:ext>
            </a:extLst>
          </p:cNvPr>
          <p:cNvSpPr/>
          <p:nvPr/>
        </p:nvSpPr>
        <p:spPr>
          <a:xfrm>
            <a:off x="1085473" y="1826779"/>
            <a:ext cx="143045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err="1">
                <a:solidFill>
                  <a:srgbClr val="7030A0"/>
                </a:solidFill>
              </a:rPr>
              <a:t>AcmeofCTStdNet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AACD3B61-AAA2-D942-9556-8FB2D45C0FE4}"/>
              </a:ext>
            </a:extLst>
          </p:cNvPr>
          <p:cNvSpPr/>
          <p:nvPr/>
        </p:nvSpPr>
        <p:spPr>
          <a:xfrm>
            <a:off x="4436393" y="1969842"/>
            <a:ext cx="10775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err="1">
                <a:solidFill>
                  <a:srgbClr val="7030A0"/>
                </a:solidFill>
              </a:rPr>
              <a:t>PharmChain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978493BB-AF01-2846-9F37-E335EDDCA5A2}"/>
              </a:ext>
            </a:extLst>
          </p:cNvPr>
          <p:cNvSpPr/>
          <p:nvPr/>
        </p:nvSpPr>
        <p:spPr>
          <a:xfrm>
            <a:off x="4042437" y="4025145"/>
            <a:ext cx="201388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err="1">
                <a:solidFill>
                  <a:srgbClr val="7030A0"/>
                </a:solidFill>
              </a:rPr>
              <a:t>PharmChainCompService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44064C1D-F95D-6F48-9A6F-FEB938D78ABD}"/>
              </a:ext>
            </a:extLst>
          </p:cNvPr>
          <p:cNvSpPr/>
          <p:nvPr/>
        </p:nvSpPr>
        <p:spPr>
          <a:xfrm>
            <a:off x="6497756" y="3871256"/>
            <a:ext cx="100059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7030A0"/>
                </a:solidFill>
              </a:rPr>
              <a:t>PharmLoc1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7CAA2DF-CDB7-4B4C-BA2A-02594C77A652}"/>
              </a:ext>
            </a:extLst>
          </p:cNvPr>
          <p:cNvSpPr/>
          <p:nvPr/>
        </p:nvSpPr>
        <p:spPr>
          <a:xfrm>
            <a:off x="7986734" y="3843288"/>
            <a:ext cx="100059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7030A0"/>
                </a:solidFill>
              </a:rPr>
              <a:t>PharmLoc2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6C835A7E-74EE-5245-BB79-981F7478813F}"/>
              </a:ext>
            </a:extLst>
          </p:cNvPr>
          <p:cNvSpPr/>
          <p:nvPr/>
        </p:nvSpPr>
        <p:spPr>
          <a:xfrm>
            <a:off x="1052195" y="4598445"/>
            <a:ext cx="146373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7030A0"/>
                </a:solidFill>
              </a:rPr>
              <a:t>PharmChainAffil2</a:t>
            </a:r>
            <a:endParaRPr lang="en-US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13716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4E7FE0-4484-F34D-8216-E807B994F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573000" y="7812617"/>
            <a:ext cx="2743200" cy="365125"/>
          </a:xfrm>
        </p:spPr>
        <p:txBody>
          <a:bodyPr/>
          <a:lstStyle/>
          <a:p>
            <a:fld id="{22FFB6AE-E1BF-994E-8E90-6BA7B36DE5DD}" type="slidenum">
              <a:rPr lang="en-US" smtClean="0">
                <a:solidFill>
                  <a:srgbClr val="3C3C3B">
                    <a:lumMod val="50000"/>
                    <a:lumOff val="50000"/>
                  </a:srgbClr>
                </a:solidFill>
              </a:rPr>
              <a:pPr/>
              <a:t>9</a:t>
            </a:fld>
            <a:endParaRPr lang="en-US" dirty="0">
              <a:solidFill>
                <a:srgbClr val="3C3C3B">
                  <a:lumMod val="50000"/>
                  <a:lumOff val="50000"/>
                </a:srgbClr>
              </a:solidFill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9EECA639-743E-9344-8AAE-07DA04275268}"/>
              </a:ext>
            </a:extLst>
          </p:cNvPr>
          <p:cNvSpPr/>
          <p:nvPr/>
        </p:nvSpPr>
        <p:spPr>
          <a:xfrm>
            <a:off x="3968226" y="2965739"/>
            <a:ext cx="2269940" cy="142232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u="sng" dirty="0">
                <a:solidFill>
                  <a:sysClr val="windowText" lastClr="000000"/>
                </a:solidFill>
              </a:rPr>
              <a:t>Healthcare Service</a:t>
            </a:r>
            <a:br>
              <a:rPr lang="en-US" sz="1600" u="sng" dirty="0">
                <a:solidFill>
                  <a:sysClr val="windowText" lastClr="000000"/>
                </a:solidFill>
              </a:rPr>
            </a:br>
            <a:r>
              <a:rPr lang="en-US" sz="1600" dirty="0">
                <a:solidFill>
                  <a:sysClr val="windowText" lastClr="000000"/>
                </a:solidFill>
              </a:rPr>
              <a:t>category: Pharmacy</a:t>
            </a:r>
          </a:p>
          <a:p>
            <a:r>
              <a:rPr lang="en-US" sz="1600" dirty="0">
                <a:solidFill>
                  <a:schemeClr val="tx1"/>
                </a:solidFill>
              </a:rPr>
              <a:t>Specialty: Mail Order</a:t>
            </a:r>
            <a:br>
              <a:rPr lang="en-US" sz="1600" dirty="0">
                <a:solidFill>
                  <a:sysClr val="windowText" lastClr="000000"/>
                </a:solidFill>
              </a:rPr>
            </a:br>
            <a:br>
              <a:rPr lang="en-US" sz="1600" dirty="0">
                <a:solidFill>
                  <a:sysClr val="windowText" lastClr="000000"/>
                </a:solidFill>
              </a:rPr>
            </a:br>
            <a:endParaRPr lang="en-US" sz="1600" dirty="0">
              <a:solidFill>
                <a:sysClr val="windowText" lastClr="000000"/>
              </a:solidFill>
            </a:endParaRPr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466745EC-0B76-6549-BB13-A5FA715D3CD9}"/>
              </a:ext>
            </a:extLst>
          </p:cNvPr>
          <p:cNvSpPr/>
          <p:nvPr/>
        </p:nvSpPr>
        <p:spPr>
          <a:xfrm>
            <a:off x="909536" y="1025417"/>
            <a:ext cx="1766667" cy="143762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u="sng" dirty="0">
                <a:solidFill>
                  <a:sysClr val="windowText" lastClr="000000"/>
                </a:solidFill>
              </a:rPr>
              <a:t>Network</a:t>
            </a:r>
          </a:p>
          <a:p>
            <a:pPr algn="ctr"/>
            <a:endParaRPr lang="en-US" sz="1600" u="sng" dirty="0">
              <a:solidFill>
                <a:sysClr val="windowText" lastClr="000000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sz="1600" u="sng" dirty="0">
              <a:solidFill>
                <a:sysClr val="windowText" lastClr="000000"/>
              </a:solidFill>
            </a:endParaRPr>
          </a:p>
        </p:txBody>
      </p:sp>
      <p:sp>
        <p:nvSpPr>
          <p:cNvPr id="34" name="Slide Number Placeholder 3">
            <a:extLst>
              <a:ext uri="{FF2B5EF4-FFF2-40B4-BE49-F238E27FC236}">
                <a16:creationId xmlns:a16="http://schemas.microsoft.com/office/drawing/2014/main" id="{A2A9738D-C03A-9048-9AA0-F7DBB292CBEA}"/>
              </a:ext>
            </a:extLst>
          </p:cNvPr>
          <p:cNvSpPr txBox="1">
            <a:spLocks/>
          </p:cNvSpPr>
          <p:nvPr/>
        </p:nvSpPr>
        <p:spPr>
          <a:xfrm>
            <a:off x="8915533" y="745727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2FFB6AE-E1BF-994E-8E90-6BA7B36DE5DD}" type="slidenum">
              <a:rPr lang="en-US" smtClean="0">
                <a:solidFill>
                  <a:srgbClr val="3C3C3B">
                    <a:lumMod val="50000"/>
                    <a:lumOff val="50000"/>
                  </a:srgbClr>
                </a:solidFill>
              </a:rPr>
              <a:pPr/>
              <a:t>9</a:t>
            </a:fld>
            <a:endParaRPr lang="en-US" dirty="0">
              <a:solidFill>
                <a:srgbClr val="3C3C3B">
                  <a:lumMod val="50000"/>
                  <a:lumOff val="50000"/>
                </a:srgbClr>
              </a:solidFill>
            </a:endParaRPr>
          </a:p>
        </p:txBody>
      </p:sp>
      <p:sp>
        <p:nvSpPr>
          <p:cNvPr id="125" name="Rounded Rectangle 124">
            <a:extLst>
              <a:ext uri="{FF2B5EF4-FFF2-40B4-BE49-F238E27FC236}">
                <a16:creationId xmlns:a16="http://schemas.microsoft.com/office/drawing/2014/main" id="{1DA60D01-71E1-8B43-A3F9-9BC288516463}"/>
              </a:ext>
            </a:extLst>
          </p:cNvPr>
          <p:cNvSpPr/>
          <p:nvPr/>
        </p:nvSpPr>
        <p:spPr>
          <a:xfrm>
            <a:off x="4124934" y="1030353"/>
            <a:ext cx="1700458" cy="143762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u="sng" dirty="0">
                <a:solidFill>
                  <a:sysClr val="windowText" lastClr="000000"/>
                </a:solidFill>
              </a:rPr>
              <a:t>Organization</a:t>
            </a:r>
            <a:br>
              <a:rPr lang="en-US" sz="1600" dirty="0">
                <a:solidFill>
                  <a:sysClr val="windowText" lastClr="000000"/>
                </a:solidFill>
              </a:rPr>
            </a:br>
            <a:br>
              <a:rPr lang="en-US" sz="1600" dirty="0">
                <a:solidFill>
                  <a:sysClr val="windowText" lastClr="000000"/>
                </a:solidFill>
              </a:rPr>
            </a:br>
            <a:endParaRPr lang="en-US" sz="1600" dirty="0">
              <a:solidFill>
                <a:sysClr val="windowText" lastClr="000000"/>
              </a:solidFill>
            </a:endParaRPr>
          </a:p>
        </p:txBody>
      </p:sp>
      <p:cxnSp>
        <p:nvCxnSpPr>
          <p:cNvPr id="108" name="Straight Arrow Connector 107">
            <a:extLst>
              <a:ext uri="{FF2B5EF4-FFF2-40B4-BE49-F238E27FC236}">
                <a16:creationId xmlns:a16="http://schemas.microsoft.com/office/drawing/2014/main" id="{8277ED15-AC9A-8246-ACB7-64FE5F682FE7}"/>
              </a:ext>
            </a:extLst>
          </p:cNvPr>
          <p:cNvCxnSpPr>
            <a:cxnSpLocks/>
            <a:stCxn id="7" idx="0"/>
            <a:endCxn id="125" idx="2"/>
          </p:cNvCxnSpPr>
          <p:nvPr/>
        </p:nvCxnSpPr>
        <p:spPr>
          <a:xfrm flipH="1" flipV="1">
            <a:off x="4975163" y="2467973"/>
            <a:ext cx="128033" cy="497766"/>
          </a:xfrm>
          <a:prstGeom prst="straightConnector1">
            <a:avLst/>
          </a:prstGeom>
          <a:ln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>
            <a:extLst>
              <a:ext uri="{FF2B5EF4-FFF2-40B4-BE49-F238E27FC236}">
                <a16:creationId xmlns:a16="http://schemas.microsoft.com/office/drawing/2014/main" id="{7475E913-B292-0B4F-9FD9-94326D3E4D84}"/>
              </a:ext>
            </a:extLst>
          </p:cNvPr>
          <p:cNvCxnSpPr>
            <a:cxnSpLocks/>
            <a:stCxn id="22" idx="0"/>
            <a:endCxn id="23" idx="2"/>
          </p:cNvCxnSpPr>
          <p:nvPr/>
        </p:nvCxnSpPr>
        <p:spPr>
          <a:xfrm flipH="1" flipV="1">
            <a:off x="1792870" y="2463037"/>
            <a:ext cx="15662" cy="1067704"/>
          </a:xfrm>
          <a:prstGeom prst="straightConnector1">
            <a:avLst/>
          </a:prstGeom>
          <a:ln>
            <a:solidFill>
              <a:srgbClr val="7030A0"/>
            </a:solidFill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4" name="TextBox 113">
            <a:extLst>
              <a:ext uri="{FF2B5EF4-FFF2-40B4-BE49-F238E27FC236}">
                <a16:creationId xmlns:a16="http://schemas.microsoft.com/office/drawing/2014/main" id="{3F2E0C50-4468-0C47-B418-3F326695BD62}"/>
              </a:ext>
            </a:extLst>
          </p:cNvPr>
          <p:cNvSpPr txBox="1"/>
          <p:nvPr/>
        </p:nvSpPr>
        <p:spPr>
          <a:xfrm>
            <a:off x="854148" y="2812223"/>
            <a:ext cx="966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network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56B6FD8D-9A38-D640-808E-A749747BFA57}"/>
              </a:ext>
            </a:extLst>
          </p:cNvPr>
          <p:cNvSpPr txBox="1"/>
          <p:nvPr/>
        </p:nvSpPr>
        <p:spPr>
          <a:xfrm>
            <a:off x="4991286" y="2523476"/>
            <a:ext cx="1246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providedBy</a:t>
            </a:r>
            <a:endParaRPr lang="en-US" dirty="0"/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4A5EC169-5458-B845-B7D7-791E369A04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9536" y="-283739"/>
            <a:ext cx="10515600" cy="1325563"/>
          </a:xfrm>
        </p:spPr>
        <p:txBody>
          <a:bodyPr/>
          <a:lstStyle/>
          <a:p>
            <a:r>
              <a:rPr lang="en-US" dirty="0"/>
              <a:t>Example:  </a:t>
            </a:r>
            <a:r>
              <a:rPr lang="en-US" dirty="0" err="1"/>
              <a:t>MailOrder</a:t>
            </a:r>
            <a:r>
              <a:rPr lang="en-US" dirty="0"/>
              <a:t> Chain	</a:t>
            </a:r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28BEF422-45B7-A84C-A00C-0A5F2444BBC3}"/>
              </a:ext>
            </a:extLst>
          </p:cNvPr>
          <p:cNvSpPr/>
          <p:nvPr/>
        </p:nvSpPr>
        <p:spPr>
          <a:xfrm>
            <a:off x="655202" y="3530741"/>
            <a:ext cx="2306659" cy="143762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u="sng" dirty="0" err="1">
                <a:solidFill>
                  <a:sysClr val="windowText" lastClr="000000"/>
                </a:solidFill>
              </a:rPr>
              <a:t>OrganizationAffiliation</a:t>
            </a:r>
            <a:endParaRPr lang="en-US" sz="1600" u="sng" dirty="0">
              <a:solidFill>
                <a:sysClr val="windowText" lastClr="000000"/>
              </a:solidFill>
            </a:endParaRP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Specialty: Mail Order</a:t>
            </a:r>
            <a:br>
              <a:rPr lang="en-US" sz="1600" dirty="0">
                <a:solidFill>
                  <a:sysClr val="windowText" lastClr="000000"/>
                </a:solidFill>
              </a:rPr>
            </a:br>
            <a:endParaRPr lang="en-US" sz="1600" dirty="0">
              <a:solidFill>
                <a:sysClr val="windowText" lastClr="000000"/>
              </a:solidFill>
            </a:endParaRP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E5CBA618-A4CD-494C-AE28-18375922635F}"/>
              </a:ext>
            </a:extLst>
          </p:cNvPr>
          <p:cNvCxnSpPr>
            <a:cxnSpLocks/>
          </p:cNvCxnSpPr>
          <p:nvPr/>
        </p:nvCxnSpPr>
        <p:spPr>
          <a:xfrm flipV="1">
            <a:off x="2961861" y="3584602"/>
            <a:ext cx="989295" cy="404489"/>
          </a:xfrm>
          <a:prstGeom prst="straightConnector1">
            <a:avLst/>
          </a:prstGeom>
          <a:ln>
            <a:solidFill>
              <a:srgbClr val="7030A0"/>
            </a:solidFill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4847F8E0-9A4A-8044-A800-9F9E173377D7}"/>
              </a:ext>
            </a:extLst>
          </p:cNvPr>
          <p:cNvCxnSpPr>
            <a:cxnSpLocks/>
          </p:cNvCxnSpPr>
          <p:nvPr/>
        </p:nvCxnSpPr>
        <p:spPr>
          <a:xfrm flipV="1">
            <a:off x="2807535" y="2283307"/>
            <a:ext cx="1365138" cy="1259512"/>
          </a:xfrm>
          <a:prstGeom prst="straightConnector1">
            <a:avLst/>
          </a:prstGeom>
          <a:ln>
            <a:solidFill>
              <a:srgbClr val="7030A0"/>
            </a:solidFill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B2A31071-0F82-8A4E-B089-ED4A4A4DF385}"/>
              </a:ext>
            </a:extLst>
          </p:cNvPr>
          <p:cNvSpPr txBox="1"/>
          <p:nvPr/>
        </p:nvSpPr>
        <p:spPr>
          <a:xfrm>
            <a:off x="2961861" y="5388775"/>
            <a:ext cx="58734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Represents:</a:t>
            </a:r>
          </a:p>
          <a:p>
            <a:r>
              <a:rPr lang="en-US" dirty="0"/>
              <a:t>	- Mail order pharmacy provided by </a:t>
            </a:r>
            <a:r>
              <a:rPr lang="en-US" dirty="0" err="1"/>
              <a:t>Pharmchain</a:t>
            </a:r>
            <a:endParaRPr lang="en-US" dirty="0"/>
          </a:p>
          <a:p>
            <a:r>
              <a:rPr lang="en-US" dirty="0"/>
              <a:t>	- In-Network for Acme of Connecticut PPO Network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5B3DFA0-6403-9940-8431-12C842F77E8F}"/>
              </a:ext>
            </a:extLst>
          </p:cNvPr>
          <p:cNvSpPr txBox="1"/>
          <p:nvPr/>
        </p:nvSpPr>
        <p:spPr>
          <a:xfrm>
            <a:off x="1977589" y="2627557"/>
            <a:ext cx="25576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participatingOrganization</a:t>
            </a:r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25882C9-4925-F14F-9998-81959BF6BD80}"/>
              </a:ext>
            </a:extLst>
          </p:cNvPr>
          <p:cNvSpPr/>
          <p:nvPr/>
        </p:nvSpPr>
        <p:spPr>
          <a:xfrm>
            <a:off x="1085473" y="1826779"/>
            <a:ext cx="143045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err="1">
                <a:solidFill>
                  <a:srgbClr val="7030A0"/>
                </a:solidFill>
              </a:rPr>
              <a:t>AcmeofCTStdNet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5A8EC32-ECFD-C140-B8B5-F9E1B6BC0ECD}"/>
              </a:ext>
            </a:extLst>
          </p:cNvPr>
          <p:cNvSpPr/>
          <p:nvPr/>
        </p:nvSpPr>
        <p:spPr>
          <a:xfrm>
            <a:off x="4436393" y="1969842"/>
            <a:ext cx="10775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err="1">
                <a:solidFill>
                  <a:srgbClr val="7030A0"/>
                </a:solidFill>
              </a:rPr>
              <a:t>PharmChain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24ABAE7-2B6F-5748-963D-5613513509A3}"/>
              </a:ext>
            </a:extLst>
          </p:cNvPr>
          <p:cNvSpPr/>
          <p:nvPr/>
        </p:nvSpPr>
        <p:spPr>
          <a:xfrm>
            <a:off x="4042437" y="4025145"/>
            <a:ext cx="192559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err="1">
                <a:solidFill>
                  <a:srgbClr val="7030A0"/>
                </a:solidFill>
              </a:rPr>
              <a:t>PharmChainMailService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BE66E87-B980-4C4A-9D16-857960EBA139}"/>
              </a:ext>
            </a:extLst>
          </p:cNvPr>
          <p:cNvSpPr/>
          <p:nvPr/>
        </p:nvSpPr>
        <p:spPr>
          <a:xfrm>
            <a:off x="1061002" y="4414534"/>
            <a:ext cx="146373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7030A0"/>
                </a:solidFill>
              </a:rPr>
              <a:t>PharmChainAffil3</a:t>
            </a:r>
            <a:endParaRPr lang="en-US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83422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26019</TotalTime>
  <Words>1210</Words>
  <Application>Microsoft Macintosh PowerPoint</Application>
  <PresentationFormat>Widescreen</PresentationFormat>
  <Paragraphs>336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Menlo</vt:lpstr>
      <vt:lpstr>Office Theme</vt:lpstr>
      <vt:lpstr>Plan-Net Patterns</vt:lpstr>
      <vt:lpstr>Introduction</vt:lpstr>
      <vt:lpstr>Example:  Group Providing Service at Hospital  </vt:lpstr>
      <vt:lpstr>Example:  Clinic That is Owned by a Hospital </vt:lpstr>
      <vt:lpstr>Example:  Clinic Provides Services to a Hospital </vt:lpstr>
      <vt:lpstr>Example:  Clinic Belongs to an HIE </vt:lpstr>
      <vt:lpstr>Example:  Pharmacy Chain </vt:lpstr>
      <vt:lpstr>Example:  Compounding Pharmacy  </vt:lpstr>
      <vt:lpstr>Example:  MailOrder Chain </vt:lpstr>
      <vt:lpstr>Dr Smith works at a the Burr Clinic during the week Moonlights at the Hartford Hospital on the weekend in the ER Has admitting privileges at Harford Hospital </vt:lpstr>
      <vt:lpstr>Dr Smith      works M-W-F in one group      works tu-Th in another group      has hospital admitting privileges</vt:lpstr>
      <vt:lpstr>Solo Practitioner</vt:lpstr>
      <vt:lpstr>PractitiorRole without a specific Practitioner.  Specifying a role.</vt:lpstr>
      <vt:lpstr>Example:  Insurance Plan and Network.   Acme of CT Medicare Advantage</vt:lpstr>
      <vt:lpstr>Example: Insurance Plan and Network.   Acme QHP Plans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Plan-Net Patterns</dc:title>
  <dc:creator>Saul Kravitz</dc:creator>
  <cp:lastModifiedBy>Saul A Kravitz</cp:lastModifiedBy>
  <cp:revision>43</cp:revision>
  <dcterms:created xsi:type="dcterms:W3CDTF">2020-08-03T20:03:34Z</dcterms:created>
  <dcterms:modified xsi:type="dcterms:W3CDTF">2020-11-17T21:11:03Z</dcterms:modified>
</cp:coreProperties>
</file>