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1260" r:id="rId2"/>
    <p:sldId id="1261" r:id="rId3"/>
    <p:sldId id="1251" r:id="rId4"/>
    <p:sldId id="1262" r:id="rId5"/>
    <p:sldId id="1263" r:id="rId6"/>
    <p:sldId id="126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85"/>
    <p:restoredTop sz="96208"/>
  </p:normalViewPr>
  <p:slideViewPr>
    <p:cSldViewPr snapToGrid="0" snapToObjects="1">
      <p:cViewPr varScale="1">
        <p:scale>
          <a:sx n="105" d="100"/>
          <a:sy n="105" d="100"/>
        </p:scale>
        <p:origin x="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0A453-3192-B541-8C3B-2F504F37A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43A953-78D3-1541-805C-722DB48547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012AAA-CF54-2F40-96D7-711D787BD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DB8C-4C92-0C4C-BA60-9D07FDD2BD7F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1AA8C-C2C4-AA44-9748-78DFF096D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B819FE-183F-0742-B7B3-D7D805FB5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96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8E5FC-5A78-2048-95F8-693B86FBD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0FCDDA-E39F-2248-A441-577572ED51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201365-F328-DF4D-8854-52B3B7005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DB8C-4C92-0C4C-BA60-9D07FDD2BD7F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F25FA0-76A3-3C4E-9899-DA3628B0D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876228-48D3-244F-A12D-1E2D5A5A5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45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1A48AC-3B4E-4643-88C3-B2B3D760AA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106F22-BAAE-664A-8357-4B255D1795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B27908-2835-0B47-BAF6-5F9F78EE4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DB8C-4C92-0C4C-BA60-9D07FDD2BD7F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1F260B-BE7D-AB4F-A97E-4DE76D25E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751FEB-EF06-F844-95B2-9DFA6D6E9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699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D072A-E1D1-A049-83AD-D57DBFE64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2754A-9899-3F48-B569-C0F2E48CE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3C75BB-63F6-6249-8B81-DC8AC829F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DB8C-4C92-0C4C-BA60-9D07FDD2BD7F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85F874-46A2-3B43-8EAC-00C4D3CF8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EE0CF3-1D6E-B54D-8B9D-64FFAEDC3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299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81649-59CC-3145-A92D-491C0B3A6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75653B-7707-8B46-BA12-E5C5AAACDA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47F9B-8442-0D40-B343-1703BFCA6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DB8C-4C92-0C4C-BA60-9D07FDD2BD7F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23E59-DC0C-0844-98D9-D23F6C42B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F4B7A1-F781-C84A-B335-BAC80E174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285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F57C4-6022-3644-8590-A2E7720DD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F413-B6FD-A14E-9B53-DBE6A4EFDB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C04FD4-FFEA-294E-ADD0-699B388171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1EA0C-2230-9648-A086-020B5577C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DB8C-4C92-0C4C-BA60-9D07FDD2BD7F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8572A2-FE63-594F-BD32-8C93F23EC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F9E5DA-D92E-1F42-A6F9-BEA5BB513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545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AF783-EE52-0F41-AD0B-34C934B83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27FD82-CB37-F041-94B6-E38E61932D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3BB597-6B15-9147-B295-4D250F02B9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2A31E9-459D-464B-BD65-BF333D1B2A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BECDB0-09A4-BB46-BA7E-2D8666D7D2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5E1C3-5035-E24D-9BC9-D68DF0154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DB8C-4C92-0C4C-BA60-9D07FDD2BD7F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C991538-FCB5-D84D-AFFF-E1C4C0CFC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F49037-88AB-A84F-B79B-6D1D566EE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454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C6B2D-B4A5-5148-A1C1-07C91CE95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2B774B-3E9C-D84D-8825-9295F8E7A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DB8C-4C92-0C4C-BA60-9D07FDD2BD7F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6CE06E-CC5B-4E44-935C-538AE342C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317A8B-DD68-E84B-9F06-83A5E8B59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073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63CE52-0195-D647-9CA9-162677989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DB8C-4C92-0C4C-BA60-9D07FDD2BD7F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1602C6-2F42-8240-8D41-7BE52CB19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AA6091-964A-BC4B-B4E1-AF62C806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835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14339-B797-214E-9F65-15621F02F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3F27A-AA40-6543-8521-E2761D0E63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F4EF27-2FEE-3B43-8B6E-5A31EA025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BEA902-6BF3-AB46-BFBC-20E62568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DB8C-4C92-0C4C-BA60-9D07FDD2BD7F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38BD28-E67C-2142-8141-8C5E4BDFC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9C9FB6-BA17-214A-870F-7FDF3362D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84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3A99E-4E67-FE47-A79D-C5CFE9EA6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C594DA-EA65-9847-AEC3-A0AE9D6915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84285D-A523-4F43-A849-0F838253A2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9864D3-7D78-4942-A12C-6981D490E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DB8C-4C92-0C4C-BA60-9D07FDD2BD7F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BFF0A9-693F-764A-ABB1-C54E3ECFC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74A38-6EC9-9649-8CE6-746FAD23C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88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B89E71-6EAD-894C-8654-91AF912ED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774438-C7C2-D34A-9CB5-95DA582F0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6730AD-070F-6143-8EC0-8D3E12684D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FDB8C-4C92-0C4C-BA60-9D07FDD2BD7F}" type="datetimeFigureOut">
              <a:rPr lang="en-US" smtClean="0"/>
              <a:t>11/18/2021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7C7C5-FA1D-7D43-ADB8-57E9436D52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93E554-236A-E842-A92A-96A6E1EA9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72581-C38D-B342-9E09-FB8040B0D5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753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4E7FE0-4484-F34D-8216-E807B994F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573000" y="7812617"/>
            <a:ext cx="2743200" cy="365125"/>
          </a:xfrm>
        </p:spPr>
        <p:txBody>
          <a:bodyPr/>
          <a:lstStyle/>
          <a:p>
            <a:fld id="{22FFB6AE-E1BF-994E-8E90-6BA7B36DE5DD}" type="slidenum">
              <a:rPr lang="en-US" smtClean="0">
                <a:solidFill>
                  <a:srgbClr val="3C3C3B">
                    <a:lumMod val="50000"/>
                    <a:lumOff val="50000"/>
                  </a:srgbClr>
                </a:solidFill>
              </a:rPr>
              <a:pPr/>
              <a:t>1</a:t>
            </a:fld>
            <a:endParaRPr lang="en-US" dirty="0">
              <a:solidFill>
                <a:srgbClr val="3C3C3B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7481767-DB58-E446-A7F1-DB3C0D7A871D}"/>
              </a:ext>
            </a:extLst>
          </p:cNvPr>
          <p:cNvSpPr/>
          <p:nvPr/>
        </p:nvSpPr>
        <p:spPr>
          <a:xfrm>
            <a:off x="7035966" y="3281468"/>
            <a:ext cx="1344349" cy="646546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002060"/>
                </a:solidFill>
              </a:rPr>
              <a:t>Organization Affiliation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EECA639-743E-9344-8AAE-07DA04275268}"/>
              </a:ext>
            </a:extLst>
          </p:cNvPr>
          <p:cNvSpPr/>
          <p:nvPr/>
        </p:nvSpPr>
        <p:spPr>
          <a:xfrm>
            <a:off x="4317075" y="3731897"/>
            <a:ext cx="1344349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Healthcare Service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7D5178D-27DE-CB42-84DE-16CEB7951355}"/>
              </a:ext>
            </a:extLst>
          </p:cNvPr>
          <p:cNvCxnSpPr>
            <a:cxnSpLocks/>
            <a:endCxn id="13" idx="0"/>
          </p:cNvCxnSpPr>
          <p:nvPr/>
        </p:nvCxnSpPr>
        <p:spPr>
          <a:xfrm>
            <a:off x="7656410" y="3968177"/>
            <a:ext cx="0" cy="922319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6A86D25-8564-434F-8866-AED24181A7FE}"/>
              </a:ext>
            </a:extLst>
          </p:cNvPr>
          <p:cNvCxnSpPr>
            <a:cxnSpLocks/>
            <a:stCxn id="6" idx="1"/>
            <a:endCxn id="7" idx="3"/>
          </p:cNvCxnSpPr>
          <p:nvPr/>
        </p:nvCxnSpPr>
        <p:spPr>
          <a:xfrm flipH="1">
            <a:off x="5661424" y="3604741"/>
            <a:ext cx="1374542" cy="450429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1">
            <a:extLst>
              <a:ext uri="{FF2B5EF4-FFF2-40B4-BE49-F238E27FC236}">
                <a16:creationId xmlns:a16="http://schemas.microsoft.com/office/drawing/2014/main" id="{F712283E-783A-874C-ACCF-F336A469BBD3}"/>
              </a:ext>
            </a:extLst>
          </p:cNvPr>
          <p:cNvSpPr/>
          <p:nvPr/>
        </p:nvSpPr>
        <p:spPr>
          <a:xfrm>
            <a:off x="4301177" y="4897863"/>
            <a:ext cx="1368974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2060"/>
                </a:solidFill>
              </a:rPr>
              <a:t>Location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001BBE7-AF67-764C-A62C-1B5DD1FCD271}"/>
              </a:ext>
            </a:extLst>
          </p:cNvPr>
          <p:cNvCxnSpPr>
            <a:cxnSpLocks/>
            <a:stCxn id="6" idx="1"/>
            <a:endCxn id="11" idx="3"/>
          </p:cNvCxnSpPr>
          <p:nvPr/>
        </p:nvCxnSpPr>
        <p:spPr>
          <a:xfrm flipH="1">
            <a:off x="5670151" y="3604741"/>
            <a:ext cx="1365815" cy="1616395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9D4711B-60F3-D44D-B0F0-3E52BABBBE70}"/>
              </a:ext>
            </a:extLst>
          </p:cNvPr>
          <p:cNvSpPr/>
          <p:nvPr/>
        </p:nvSpPr>
        <p:spPr>
          <a:xfrm>
            <a:off x="6806181" y="4890496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5DE5EF-C88A-CF42-B929-98CAA23FE5E1}"/>
              </a:ext>
            </a:extLst>
          </p:cNvPr>
          <p:cNvSpPr txBox="1"/>
          <p:nvPr/>
        </p:nvSpPr>
        <p:spPr>
          <a:xfrm>
            <a:off x="7636721" y="4161769"/>
            <a:ext cx="2557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participatingOrganization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C5A2E7D-2BB8-5448-AE69-6A7568753482}"/>
              </a:ext>
            </a:extLst>
          </p:cNvPr>
          <p:cNvSpPr/>
          <p:nvPr/>
        </p:nvSpPr>
        <p:spPr>
          <a:xfrm>
            <a:off x="6148398" y="4518171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FF3D25-4C18-8647-8599-B215121DECC3}"/>
              </a:ext>
            </a:extLst>
          </p:cNvPr>
          <p:cNvSpPr/>
          <p:nvPr/>
        </p:nvSpPr>
        <p:spPr>
          <a:xfrm>
            <a:off x="5862984" y="4056834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466745EC-0B76-6549-BB13-A5FA715D3CD9}"/>
              </a:ext>
            </a:extLst>
          </p:cNvPr>
          <p:cNvSpPr/>
          <p:nvPr/>
        </p:nvSpPr>
        <p:spPr>
          <a:xfrm>
            <a:off x="4280067" y="1784548"/>
            <a:ext cx="1344349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Network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FCA7557-EC50-4547-B12B-05690D2D7CC8}"/>
              </a:ext>
            </a:extLst>
          </p:cNvPr>
          <p:cNvSpPr/>
          <p:nvPr/>
        </p:nvSpPr>
        <p:spPr>
          <a:xfrm>
            <a:off x="4526203" y="4466242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1B9F285-909E-F043-8700-C420B4C5D003}"/>
              </a:ext>
            </a:extLst>
          </p:cNvPr>
          <p:cNvCxnSpPr>
            <a:cxnSpLocks/>
          </p:cNvCxnSpPr>
          <p:nvPr/>
        </p:nvCxnSpPr>
        <p:spPr>
          <a:xfrm flipH="1" flipV="1">
            <a:off x="5595486" y="2120810"/>
            <a:ext cx="1490478" cy="1200693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37E2E009-AA27-3145-B8B6-29713D9DAFEC}"/>
              </a:ext>
            </a:extLst>
          </p:cNvPr>
          <p:cNvSpPr/>
          <p:nvPr/>
        </p:nvSpPr>
        <p:spPr>
          <a:xfrm>
            <a:off x="6011833" y="2841651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34" name="Slide Number Placeholder 3">
            <a:extLst>
              <a:ext uri="{FF2B5EF4-FFF2-40B4-BE49-F238E27FC236}">
                <a16:creationId xmlns:a16="http://schemas.microsoft.com/office/drawing/2014/main" id="{A2A9738D-C03A-9048-9AA0-F7DBB292CBEA}"/>
              </a:ext>
            </a:extLst>
          </p:cNvPr>
          <p:cNvSpPr txBox="1">
            <a:spLocks/>
          </p:cNvSpPr>
          <p:nvPr/>
        </p:nvSpPr>
        <p:spPr>
          <a:xfrm>
            <a:off x="8915533" y="74572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FFB6AE-E1BF-994E-8E90-6BA7B36DE5DD}" type="slidenum">
              <a:rPr lang="en-US" smtClean="0">
                <a:solidFill>
                  <a:srgbClr val="3C3C3B">
                    <a:lumMod val="50000"/>
                    <a:lumOff val="50000"/>
                  </a:srgbClr>
                </a:solidFill>
              </a:rPr>
              <a:pPr/>
              <a:t>1</a:t>
            </a:fld>
            <a:endParaRPr lang="en-US" dirty="0">
              <a:solidFill>
                <a:srgbClr val="3C3C3B">
                  <a:lumMod val="50000"/>
                  <a:lumOff val="50000"/>
                </a:srgbClr>
              </a:solidFill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7608DC55-9208-8544-93AD-2ACC9A0D8F5C}"/>
              </a:ext>
            </a:extLst>
          </p:cNvPr>
          <p:cNvSpPr/>
          <p:nvPr/>
        </p:nvSpPr>
        <p:spPr>
          <a:xfrm>
            <a:off x="838200" y="3233932"/>
            <a:ext cx="1344349" cy="646546"/>
          </a:xfrm>
          <a:prstGeom prst="round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Practitioner</a:t>
            </a:r>
          </a:p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Role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DAF5524-6305-D946-876C-F567255CE477}"/>
              </a:ext>
            </a:extLst>
          </p:cNvPr>
          <p:cNvCxnSpPr>
            <a:stCxn id="35" idx="2"/>
            <a:endCxn id="39" idx="0"/>
          </p:cNvCxnSpPr>
          <p:nvPr/>
        </p:nvCxnSpPr>
        <p:spPr>
          <a:xfrm>
            <a:off x="1510375" y="3880478"/>
            <a:ext cx="0" cy="975415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26">
            <a:extLst>
              <a:ext uri="{FF2B5EF4-FFF2-40B4-BE49-F238E27FC236}">
                <a16:creationId xmlns:a16="http://schemas.microsoft.com/office/drawing/2014/main" id="{B3F50D37-1482-1345-9977-0352A11CB003}"/>
              </a:ext>
            </a:extLst>
          </p:cNvPr>
          <p:cNvSpPr/>
          <p:nvPr/>
        </p:nvSpPr>
        <p:spPr>
          <a:xfrm>
            <a:off x="838200" y="4855893"/>
            <a:ext cx="1344349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Practitioner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A0435810-C1B4-AA44-ABA6-822AA63374D2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2176353" y="3863085"/>
            <a:ext cx="2124824" cy="1358051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431BC94-9392-A842-A77D-9E941010B8F7}"/>
              </a:ext>
            </a:extLst>
          </p:cNvPr>
          <p:cNvCxnSpPr>
            <a:cxnSpLocks/>
            <a:stCxn id="35" idx="3"/>
            <a:endCxn id="23" idx="1"/>
          </p:cNvCxnSpPr>
          <p:nvPr/>
        </p:nvCxnSpPr>
        <p:spPr>
          <a:xfrm flipV="1">
            <a:off x="2182549" y="2107821"/>
            <a:ext cx="2097518" cy="1449384"/>
          </a:xfrm>
          <a:prstGeom prst="straightConnector1">
            <a:avLst/>
          </a:prstGeom>
          <a:ln>
            <a:prstDash val="solid"/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AB6BF3F-6717-F440-8B4C-7A7757602DFE}"/>
              </a:ext>
            </a:extLst>
          </p:cNvPr>
          <p:cNvCxnSpPr>
            <a:cxnSpLocks/>
            <a:stCxn id="35" idx="3"/>
            <a:endCxn id="125" idx="1"/>
          </p:cNvCxnSpPr>
          <p:nvPr/>
        </p:nvCxnSpPr>
        <p:spPr>
          <a:xfrm flipV="1">
            <a:off x="2182549" y="3020392"/>
            <a:ext cx="1950274" cy="536813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976FC416-1B0D-D64A-92FF-097CF115855C}"/>
              </a:ext>
            </a:extLst>
          </p:cNvPr>
          <p:cNvSpPr/>
          <p:nvPr/>
        </p:nvSpPr>
        <p:spPr>
          <a:xfrm>
            <a:off x="3303486" y="2894407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7604876-6214-8A42-9DBA-B3578EFBF73B}"/>
              </a:ext>
            </a:extLst>
          </p:cNvPr>
          <p:cNvSpPr/>
          <p:nvPr/>
        </p:nvSpPr>
        <p:spPr>
          <a:xfrm>
            <a:off x="1529630" y="4142948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F2721CC-313B-024F-BE85-71F711A6151D}"/>
              </a:ext>
            </a:extLst>
          </p:cNvPr>
          <p:cNvSpPr/>
          <p:nvPr/>
        </p:nvSpPr>
        <p:spPr>
          <a:xfrm>
            <a:off x="3465551" y="2098980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0035825-946F-FF4B-8869-6A5BCBD5D6EC}"/>
              </a:ext>
            </a:extLst>
          </p:cNvPr>
          <p:cNvSpPr/>
          <p:nvPr/>
        </p:nvSpPr>
        <p:spPr>
          <a:xfrm>
            <a:off x="2960474" y="3509002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F1FFF47A-C941-4C44-A12B-0120C328F0F7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2182549" y="3557205"/>
            <a:ext cx="2073263" cy="54866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763C87CF-D40E-F140-9F36-ABDA77D736F6}"/>
              </a:ext>
            </a:extLst>
          </p:cNvPr>
          <p:cNvSpPr txBox="1"/>
          <p:nvPr/>
        </p:nvSpPr>
        <p:spPr>
          <a:xfrm>
            <a:off x="8844880" y="4962163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partOf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5095D09-9731-E64E-AC8C-4BC5D600C25F}"/>
              </a:ext>
            </a:extLst>
          </p:cNvPr>
          <p:cNvSpPr/>
          <p:nvPr/>
        </p:nvSpPr>
        <p:spPr>
          <a:xfrm>
            <a:off x="8914494" y="4809058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75" name="Curved Left Arrow 74">
            <a:extLst>
              <a:ext uri="{FF2B5EF4-FFF2-40B4-BE49-F238E27FC236}">
                <a16:creationId xmlns:a16="http://schemas.microsoft.com/office/drawing/2014/main" id="{93570988-85D9-E640-ABBB-1D2A51BB4E89}"/>
              </a:ext>
            </a:extLst>
          </p:cNvPr>
          <p:cNvSpPr/>
          <p:nvPr/>
        </p:nvSpPr>
        <p:spPr>
          <a:xfrm>
            <a:off x="8513856" y="5023617"/>
            <a:ext cx="349956" cy="3651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20EF6C3-943A-0843-90E1-11795599503E}"/>
              </a:ext>
            </a:extLst>
          </p:cNvPr>
          <p:cNvSpPr/>
          <p:nvPr/>
        </p:nvSpPr>
        <p:spPr>
          <a:xfrm>
            <a:off x="2154886" y="4111800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sp>
        <p:nvSpPr>
          <p:cNvPr id="81" name="Rounded Rectangle 80">
            <a:extLst>
              <a:ext uri="{FF2B5EF4-FFF2-40B4-BE49-F238E27FC236}">
                <a16:creationId xmlns:a16="http://schemas.microsoft.com/office/drawing/2014/main" id="{D95E67C5-8355-AC47-92CB-6C6E98F66BEF}"/>
              </a:ext>
            </a:extLst>
          </p:cNvPr>
          <p:cNvSpPr/>
          <p:nvPr/>
        </p:nvSpPr>
        <p:spPr>
          <a:xfrm>
            <a:off x="4020835" y="667086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</a:t>
            </a:r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FE2940BE-806C-B747-B5C7-45CE2DF41561}"/>
              </a:ext>
            </a:extLst>
          </p:cNvPr>
          <p:cNvSpPr/>
          <p:nvPr/>
        </p:nvSpPr>
        <p:spPr>
          <a:xfrm>
            <a:off x="7040840" y="1788430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InsurancePlan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053E48BF-643D-3941-8E57-5652562EF307}"/>
              </a:ext>
            </a:extLst>
          </p:cNvPr>
          <p:cNvCxnSpPr>
            <a:cxnSpLocks/>
          </p:cNvCxnSpPr>
          <p:nvPr/>
        </p:nvCxnSpPr>
        <p:spPr>
          <a:xfrm flipV="1">
            <a:off x="4947842" y="1313632"/>
            <a:ext cx="0" cy="453297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77DEFD5C-CA41-0D4D-9BA4-C50996680A4E}"/>
              </a:ext>
            </a:extLst>
          </p:cNvPr>
          <p:cNvCxnSpPr>
            <a:cxnSpLocks/>
            <a:stCxn id="83" idx="0"/>
            <a:endCxn id="81" idx="3"/>
          </p:cNvCxnSpPr>
          <p:nvPr/>
        </p:nvCxnSpPr>
        <p:spPr>
          <a:xfrm flipH="1" flipV="1">
            <a:off x="5721293" y="990359"/>
            <a:ext cx="2169776" cy="798071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2EFDA358-F371-2847-B41A-1B7F476B7CDF}"/>
              </a:ext>
            </a:extLst>
          </p:cNvPr>
          <p:cNvSpPr txBox="1"/>
          <p:nvPr/>
        </p:nvSpPr>
        <p:spPr>
          <a:xfrm>
            <a:off x="2760160" y="808299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partOf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7C4A11AA-3DCC-A443-B9C7-CC5796F69287}"/>
              </a:ext>
            </a:extLst>
          </p:cNvPr>
          <p:cNvSpPr/>
          <p:nvPr/>
        </p:nvSpPr>
        <p:spPr>
          <a:xfrm>
            <a:off x="3488748" y="459877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92" name="Curved Left Arrow 91">
            <a:extLst>
              <a:ext uri="{FF2B5EF4-FFF2-40B4-BE49-F238E27FC236}">
                <a16:creationId xmlns:a16="http://schemas.microsoft.com/office/drawing/2014/main" id="{EDD70B0E-4120-254C-9E5D-BAFD53EFAA48}"/>
              </a:ext>
            </a:extLst>
          </p:cNvPr>
          <p:cNvSpPr/>
          <p:nvPr/>
        </p:nvSpPr>
        <p:spPr>
          <a:xfrm flipH="1">
            <a:off x="3611313" y="813826"/>
            <a:ext cx="349956" cy="3651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A73558DC-4CF4-6E45-8395-CB6FB2FC4A4B}"/>
              </a:ext>
            </a:extLst>
          </p:cNvPr>
          <p:cNvCxnSpPr>
            <a:cxnSpLocks/>
            <a:stCxn id="83" idx="1"/>
            <a:endCxn id="23" idx="3"/>
          </p:cNvCxnSpPr>
          <p:nvPr/>
        </p:nvCxnSpPr>
        <p:spPr>
          <a:xfrm flipH="1" flipV="1">
            <a:off x="5624416" y="2107821"/>
            <a:ext cx="1416424" cy="3882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CF8FEB5F-3668-6249-8949-5485C1D0FE0B}"/>
              </a:ext>
            </a:extLst>
          </p:cNvPr>
          <p:cNvSpPr txBox="1"/>
          <p:nvPr/>
        </p:nvSpPr>
        <p:spPr>
          <a:xfrm>
            <a:off x="5897309" y="1298010"/>
            <a:ext cx="1056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ownedBy</a:t>
            </a:r>
            <a:endParaRPr lang="en-US" dirty="0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C7B1DB05-2D3B-424D-887A-B1ECAF99D072}"/>
              </a:ext>
            </a:extLst>
          </p:cNvPr>
          <p:cNvSpPr/>
          <p:nvPr/>
        </p:nvSpPr>
        <p:spPr>
          <a:xfrm>
            <a:off x="7002511" y="1254253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1..1</a:t>
            </a:r>
            <a:endParaRPr lang="en-US" sz="1400" dirty="0"/>
          </a:p>
        </p:txBody>
      </p:sp>
      <p:sp>
        <p:nvSpPr>
          <p:cNvPr id="102" name="Rounded Rectangle 101">
            <a:extLst>
              <a:ext uri="{FF2B5EF4-FFF2-40B4-BE49-F238E27FC236}">
                <a16:creationId xmlns:a16="http://schemas.microsoft.com/office/drawing/2014/main" id="{A0772DEC-94EB-7648-B3B1-C464708B0690}"/>
              </a:ext>
            </a:extLst>
          </p:cNvPr>
          <p:cNvSpPr/>
          <p:nvPr/>
        </p:nvSpPr>
        <p:spPr>
          <a:xfrm>
            <a:off x="7994651" y="600081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4A97D9B3-38AB-A84C-928C-C7554896912C}"/>
              </a:ext>
            </a:extLst>
          </p:cNvPr>
          <p:cNvSpPr txBox="1"/>
          <p:nvPr/>
        </p:nvSpPr>
        <p:spPr>
          <a:xfrm>
            <a:off x="10054906" y="600871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partOf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11C72FC9-E012-7348-B2F9-073DE54EA1E0}"/>
              </a:ext>
            </a:extLst>
          </p:cNvPr>
          <p:cNvSpPr/>
          <p:nvPr/>
        </p:nvSpPr>
        <p:spPr>
          <a:xfrm>
            <a:off x="9582385" y="366232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106" name="Curved Left Arrow 105">
            <a:extLst>
              <a:ext uri="{FF2B5EF4-FFF2-40B4-BE49-F238E27FC236}">
                <a16:creationId xmlns:a16="http://schemas.microsoft.com/office/drawing/2014/main" id="{EB89360F-CC44-664D-93A5-60D139DFFFCC}"/>
              </a:ext>
            </a:extLst>
          </p:cNvPr>
          <p:cNvSpPr/>
          <p:nvPr/>
        </p:nvSpPr>
        <p:spPr>
          <a:xfrm>
            <a:off x="9704950" y="720181"/>
            <a:ext cx="349956" cy="3651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CEB5D9E1-72F6-9E4B-9251-FF6FA5C82AB9}"/>
              </a:ext>
            </a:extLst>
          </p:cNvPr>
          <p:cNvCxnSpPr>
            <a:cxnSpLocks/>
            <a:stCxn id="83" idx="0"/>
            <a:endCxn id="102" idx="2"/>
          </p:cNvCxnSpPr>
          <p:nvPr/>
        </p:nvCxnSpPr>
        <p:spPr>
          <a:xfrm flipV="1">
            <a:off x="7891069" y="1246627"/>
            <a:ext cx="953811" cy="541803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B04EBE4B-9563-8648-A204-9A4350ACEF6D}"/>
              </a:ext>
            </a:extLst>
          </p:cNvPr>
          <p:cNvSpPr txBox="1"/>
          <p:nvPr/>
        </p:nvSpPr>
        <p:spPr>
          <a:xfrm>
            <a:off x="8664519" y="1268566"/>
            <a:ext cx="1647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administeredBy</a:t>
            </a:r>
            <a:endParaRPr lang="en-US" dirty="0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C63BE8D3-E513-2A41-9B78-742203B0DB88}"/>
              </a:ext>
            </a:extLst>
          </p:cNvPr>
          <p:cNvSpPr/>
          <p:nvPr/>
        </p:nvSpPr>
        <p:spPr>
          <a:xfrm>
            <a:off x="7915796" y="1260868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1..1</a:t>
            </a:r>
            <a:endParaRPr lang="en-US" sz="1400" dirty="0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108D8AB9-8D83-414C-997B-2E504BDF0060}"/>
              </a:ext>
            </a:extLst>
          </p:cNvPr>
          <p:cNvSpPr/>
          <p:nvPr/>
        </p:nvSpPr>
        <p:spPr>
          <a:xfrm>
            <a:off x="7708140" y="4469581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125" name="Rounded Rectangle 124">
            <a:extLst>
              <a:ext uri="{FF2B5EF4-FFF2-40B4-BE49-F238E27FC236}">
                <a16:creationId xmlns:a16="http://schemas.microsoft.com/office/drawing/2014/main" id="{1DA60D01-71E1-8B43-A3F9-9BC288516463}"/>
              </a:ext>
            </a:extLst>
          </p:cNvPr>
          <p:cNvSpPr/>
          <p:nvPr/>
        </p:nvSpPr>
        <p:spPr>
          <a:xfrm>
            <a:off x="4132823" y="2697119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B05206DA-B679-AA4C-9FA8-DFFE2BEEABE3}"/>
              </a:ext>
            </a:extLst>
          </p:cNvPr>
          <p:cNvSpPr txBox="1"/>
          <p:nvPr/>
        </p:nvSpPr>
        <p:spPr>
          <a:xfrm>
            <a:off x="4958924" y="1345423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partOf</a:t>
            </a: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3061C37C-7EDA-6244-9D1C-A1AA389204CA}"/>
              </a:ext>
            </a:extLst>
          </p:cNvPr>
          <p:cNvSpPr/>
          <p:nvPr/>
        </p:nvSpPr>
        <p:spPr>
          <a:xfrm>
            <a:off x="4438590" y="1389329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1..1</a:t>
            </a:r>
            <a:endParaRPr lang="en-US" sz="1400" dirty="0"/>
          </a:p>
        </p:txBody>
      </p:sp>
      <p:sp>
        <p:nvSpPr>
          <p:cNvPr id="131" name="Rounded Rectangle 11">
            <a:extLst>
              <a:ext uri="{FF2B5EF4-FFF2-40B4-BE49-F238E27FC236}">
                <a16:creationId xmlns:a16="http://schemas.microsoft.com/office/drawing/2014/main" id="{A760F0F6-1444-E34A-B00A-10FBBA557303}"/>
              </a:ext>
            </a:extLst>
          </p:cNvPr>
          <p:cNvSpPr/>
          <p:nvPr/>
        </p:nvSpPr>
        <p:spPr>
          <a:xfrm>
            <a:off x="10084533" y="1775707"/>
            <a:ext cx="1368974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2060"/>
                </a:solidFill>
              </a:rPr>
              <a:t>Location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7F2D54B6-6DF5-3C4F-B123-0E3477E4AB03}"/>
              </a:ext>
            </a:extLst>
          </p:cNvPr>
          <p:cNvSpPr txBox="1"/>
          <p:nvPr/>
        </p:nvSpPr>
        <p:spPr>
          <a:xfrm>
            <a:off x="3262382" y="4273346"/>
            <a:ext cx="1477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coverageArea</a:t>
            </a:r>
            <a:endParaRPr lang="en-US" dirty="0"/>
          </a:p>
        </p:txBody>
      </p: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A6AA0C43-8727-1048-97B7-9BF7E4032734}"/>
              </a:ext>
            </a:extLst>
          </p:cNvPr>
          <p:cNvCxnSpPr>
            <a:cxnSpLocks/>
            <a:stCxn id="83" idx="3"/>
          </p:cNvCxnSpPr>
          <p:nvPr/>
        </p:nvCxnSpPr>
        <p:spPr>
          <a:xfrm flipV="1">
            <a:off x="8741298" y="2107959"/>
            <a:ext cx="1367206" cy="3744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Rectangle 133">
            <a:extLst>
              <a:ext uri="{FF2B5EF4-FFF2-40B4-BE49-F238E27FC236}">
                <a16:creationId xmlns:a16="http://schemas.microsoft.com/office/drawing/2014/main" id="{94C95CA5-7DC4-054E-AC11-D5D5AE42847C}"/>
              </a:ext>
            </a:extLst>
          </p:cNvPr>
          <p:cNvSpPr/>
          <p:nvPr/>
        </p:nvSpPr>
        <p:spPr>
          <a:xfrm>
            <a:off x="9054763" y="1842099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AC904BCE-8EB0-DB44-AC03-446FCF0C634C}"/>
              </a:ext>
            </a:extLst>
          </p:cNvPr>
          <p:cNvSpPr/>
          <p:nvPr/>
        </p:nvSpPr>
        <p:spPr>
          <a:xfrm>
            <a:off x="6148398" y="1849714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DE407847-130B-8C44-8CEA-6C938606778B}"/>
              </a:ext>
            </a:extLst>
          </p:cNvPr>
          <p:cNvCxnSpPr>
            <a:cxnSpLocks/>
          </p:cNvCxnSpPr>
          <p:nvPr/>
        </p:nvCxnSpPr>
        <p:spPr>
          <a:xfrm flipH="1">
            <a:off x="5260830" y="4409715"/>
            <a:ext cx="3586" cy="51942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0BDF93C4-AAD5-CE45-83D5-865086F5DF4B}"/>
              </a:ext>
            </a:extLst>
          </p:cNvPr>
          <p:cNvCxnSpPr>
            <a:cxnSpLocks/>
          </p:cNvCxnSpPr>
          <p:nvPr/>
        </p:nvCxnSpPr>
        <p:spPr>
          <a:xfrm flipH="1" flipV="1">
            <a:off x="5828311" y="3010110"/>
            <a:ext cx="1183339" cy="373718"/>
          </a:xfrm>
          <a:prstGeom prst="straightConnector1">
            <a:avLst/>
          </a:prstGeom>
          <a:ln>
            <a:prstDash val="solid"/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AF4CDF1A-3F5C-E84B-AB4F-F2CAAA228AC9}"/>
              </a:ext>
            </a:extLst>
          </p:cNvPr>
          <p:cNvSpPr txBox="1"/>
          <p:nvPr/>
        </p:nvSpPr>
        <p:spPr>
          <a:xfrm>
            <a:off x="5013082" y="3297606"/>
            <a:ext cx="1246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providedBy</a:t>
            </a:r>
            <a:endParaRPr lang="en-US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07638155-C9CD-B347-A0D0-D44037A7C102}"/>
              </a:ext>
            </a:extLst>
          </p:cNvPr>
          <p:cNvSpPr/>
          <p:nvPr/>
        </p:nvSpPr>
        <p:spPr>
          <a:xfrm>
            <a:off x="5559381" y="3525346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EEF6435-B1A0-DA40-878E-1B35BDD9307C}"/>
              </a:ext>
            </a:extLst>
          </p:cNvPr>
          <p:cNvSpPr txBox="1"/>
          <p:nvPr/>
        </p:nvSpPr>
        <p:spPr>
          <a:xfrm>
            <a:off x="4074051" y="5516893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partOf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D1ED45E1-C6F5-5E42-866F-F2B1D852B716}"/>
              </a:ext>
            </a:extLst>
          </p:cNvPr>
          <p:cNvSpPr/>
          <p:nvPr/>
        </p:nvSpPr>
        <p:spPr>
          <a:xfrm>
            <a:off x="4581072" y="5917507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93" name="Curved Left Arrow 92">
            <a:extLst>
              <a:ext uri="{FF2B5EF4-FFF2-40B4-BE49-F238E27FC236}">
                <a16:creationId xmlns:a16="http://schemas.microsoft.com/office/drawing/2014/main" id="{A9C6659D-0223-C346-BD8B-9B9431E4E999}"/>
              </a:ext>
            </a:extLst>
          </p:cNvPr>
          <p:cNvSpPr/>
          <p:nvPr/>
        </p:nvSpPr>
        <p:spPr>
          <a:xfrm rot="16200000" flipH="1">
            <a:off x="4867821" y="5561417"/>
            <a:ext cx="349956" cy="3651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9EFDA96-5802-1E4D-BB81-4C459591D626}"/>
              </a:ext>
            </a:extLst>
          </p:cNvPr>
          <p:cNvSpPr txBox="1"/>
          <p:nvPr/>
        </p:nvSpPr>
        <p:spPr>
          <a:xfrm>
            <a:off x="10266362" y="2379691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partOf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34B72C27-3E13-4A4E-88E8-08878E38BB94}"/>
              </a:ext>
            </a:extLst>
          </p:cNvPr>
          <p:cNvSpPr/>
          <p:nvPr/>
        </p:nvSpPr>
        <p:spPr>
          <a:xfrm>
            <a:off x="11398372" y="2422253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97" name="Curved Left Arrow 96">
            <a:extLst>
              <a:ext uri="{FF2B5EF4-FFF2-40B4-BE49-F238E27FC236}">
                <a16:creationId xmlns:a16="http://schemas.microsoft.com/office/drawing/2014/main" id="{7B6C8BA6-EE58-9E4D-9CCB-8B34D330CC0E}"/>
              </a:ext>
            </a:extLst>
          </p:cNvPr>
          <p:cNvSpPr/>
          <p:nvPr/>
        </p:nvSpPr>
        <p:spPr>
          <a:xfrm rot="16200000" flipH="1">
            <a:off x="11060132" y="2424215"/>
            <a:ext cx="349956" cy="3651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8B19F9A-90A1-FF4E-991F-D87E42435F6F}"/>
              </a:ext>
            </a:extLst>
          </p:cNvPr>
          <p:cNvSpPr txBox="1"/>
          <p:nvPr/>
        </p:nvSpPr>
        <p:spPr>
          <a:xfrm>
            <a:off x="5377105" y="5458315"/>
            <a:ext cx="2293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managingOrganization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06C0A678-E810-F74C-AB18-E398CD61A39B}"/>
              </a:ext>
            </a:extLst>
          </p:cNvPr>
          <p:cNvCxnSpPr>
            <a:cxnSpLocks/>
            <a:stCxn id="11" idx="3"/>
            <a:endCxn id="13" idx="1"/>
          </p:cNvCxnSpPr>
          <p:nvPr/>
        </p:nvCxnSpPr>
        <p:spPr>
          <a:xfrm flipV="1">
            <a:off x="5670151" y="5213769"/>
            <a:ext cx="1136030" cy="7367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Rectangle 102">
            <a:extLst>
              <a:ext uri="{FF2B5EF4-FFF2-40B4-BE49-F238E27FC236}">
                <a16:creationId xmlns:a16="http://schemas.microsoft.com/office/drawing/2014/main" id="{470D54B3-E4DB-F747-B614-D959F72F1CCA}"/>
              </a:ext>
            </a:extLst>
          </p:cNvPr>
          <p:cNvSpPr/>
          <p:nvPr/>
        </p:nvSpPr>
        <p:spPr>
          <a:xfrm>
            <a:off x="5981999" y="4982158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8277ED15-AC9A-8246-ACB7-64FE5F682FE7}"/>
              </a:ext>
            </a:extLst>
          </p:cNvPr>
          <p:cNvCxnSpPr>
            <a:cxnSpLocks/>
            <a:stCxn id="7" idx="0"/>
            <a:endCxn id="125" idx="2"/>
          </p:cNvCxnSpPr>
          <p:nvPr/>
        </p:nvCxnSpPr>
        <p:spPr>
          <a:xfrm flipH="1" flipV="1">
            <a:off x="4983052" y="3343665"/>
            <a:ext cx="6198" cy="388232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DF507831-026C-DD49-999C-4135935C0E03}"/>
              </a:ext>
            </a:extLst>
          </p:cNvPr>
          <p:cNvCxnSpPr>
            <a:cxnSpLocks/>
          </p:cNvCxnSpPr>
          <p:nvPr/>
        </p:nvCxnSpPr>
        <p:spPr>
          <a:xfrm flipH="1">
            <a:off x="4614910" y="4385806"/>
            <a:ext cx="3586" cy="51942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3CDA463A-DAA7-144B-B376-7AAC9AEEB023}"/>
              </a:ext>
            </a:extLst>
          </p:cNvPr>
          <p:cNvSpPr txBox="1"/>
          <p:nvPr/>
        </p:nvSpPr>
        <p:spPr>
          <a:xfrm>
            <a:off x="8788811" y="2078148"/>
            <a:ext cx="1477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coverageArea</a:t>
            </a:r>
            <a:endParaRPr lang="en-US" dirty="0"/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E686BC13-FEA3-3B41-9C6F-AAE74C0EB76C}"/>
              </a:ext>
            </a:extLst>
          </p:cNvPr>
          <p:cNvSpPr/>
          <p:nvPr/>
        </p:nvSpPr>
        <p:spPr>
          <a:xfrm>
            <a:off x="10441370" y="6071114"/>
            <a:ext cx="1344349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Endpoint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09C607-1A54-184A-AAFE-942414B00C13}"/>
              </a:ext>
            </a:extLst>
          </p:cNvPr>
          <p:cNvSpPr txBox="1"/>
          <p:nvPr/>
        </p:nvSpPr>
        <p:spPr>
          <a:xfrm>
            <a:off x="8182771" y="5856454"/>
            <a:ext cx="35688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profiles except for </a:t>
            </a:r>
            <a:br>
              <a:rPr lang="en-US" dirty="0"/>
            </a:br>
            <a:r>
              <a:rPr lang="en-US" dirty="0"/>
              <a:t>Practitioner reference </a:t>
            </a:r>
            <a:br>
              <a:rPr lang="en-US" dirty="0"/>
            </a:br>
            <a:r>
              <a:rPr lang="en-US" dirty="0"/>
              <a:t>Endpoint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393BC457-5FD0-D64C-83C0-346A44CADAD3}"/>
              </a:ext>
            </a:extLst>
          </p:cNvPr>
          <p:cNvSpPr txBox="1"/>
          <p:nvPr/>
        </p:nvSpPr>
        <p:spPr>
          <a:xfrm>
            <a:off x="8298833" y="2944341"/>
            <a:ext cx="1343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organization</a:t>
            </a:r>
          </a:p>
        </p:txBody>
      </p: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F7059093-5871-1849-9D36-F50490C6C513}"/>
              </a:ext>
            </a:extLst>
          </p:cNvPr>
          <p:cNvSpPr/>
          <p:nvPr/>
        </p:nvSpPr>
        <p:spPr>
          <a:xfrm>
            <a:off x="9603183" y="3281623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</a:t>
            </a:r>
          </a:p>
        </p:txBody>
      </p: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F340A35C-7573-7649-B6D9-6DD8B12E4348}"/>
              </a:ext>
            </a:extLst>
          </p:cNvPr>
          <p:cNvCxnSpPr>
            <a:cxnSpLocks/>
            <a:endCxn id="79" idx="1"/>
          </p:cNvCxnSpPr>
          <p:nvPr/>
        </p:nvCxnSpPr>
        <p:spPr>
          <a:xfrm>
            <a:off x="8380315" y="3604741"/>
            <a:ext cx="1222868" cy="155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Rectangle 113">
            <a:extLst>
              <a:ext uri="{FF2B5EF4-FFF2-40B4-BE49-F238E27FC236}">
                <a16:creationId xmlns:a16="http://schemas.microsoft.com/office/drawing/2014/main" id="{EEF8DD66-EAC4-984C-8A42-162B6A7115E3}"/>
              </a:ext>
            </a:extLst>
          </p:cNvPr>
          <p:cNvSpPr/>
          <p:nvPr/>
        </p:nvSpPr>
        <p:spPr>
          <a:xfrm>
            <a:off x="8662857" y="3306816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CA825217-5E9C-A342-9825-FDDFB419211F}"/>
              </a:ext>
            </a:extLst>
          </p:cNvPr>
          <p:cNvSpPr txBox="1"/>
          <p:nvPr/>
        </p:nvSpPr>
        <p:spPr>
          <a:xfrm>
            <a:off x="11259142" y="3729548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partOf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DA49B177-3DA4-7043-AE89-57CF5F40F8ED}"/>
              </a:ext>
            </a:extLst>
          </p:cNvPr>
          <p:cNvSpPr/>
          <p:nvPr/>
        </p:nvSpPr>
        <p:spPr>
          <a:xfrm>
            <a:off x="11186212" y="3064962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117" name="Curved Left Arrow 116">
            <a:extLst>
              <a:ext uri="{FF2B5EF4-FFF2-40B4-BE49-F238E27FC236}">
                <a16:creationId xmlns:a16="http://schemas.microsoft.com/office/drawing/2014/main" id="{040E4C28-F327-C345-81E9-7268ED93720C}"/>
              </a:ext>
            </a:extLst>
          </p:cNvPr>
          <p:cNvSpPr/>
          <p:nvPr/>
        </p:nvSpPr>
        <p:spPr>
          <a:xfrm>
            <a:off x="11308777" y="3418911"/>
            <a:ext cx="349956" cy="3651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33F42DB8-FC73-6E43-94A5-CB10655CF724}"/>
              </a:ext>
            </a:extLst>
          </p:cNvPr>
          <p:cNvSpPr/>
          <p:nvPr/>
        </p:nvSpPr>
        <p:spPr>
          <a:xfrm>
            <a:off x="6092122" y="2389342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E43FF8FB-8BC7-43C8-B0B7-16E3493BB48A}"/>
              </a:ext>
            </a:extLst>
          </p:cNvPr>
          <p:cNvSpPr/>
          <p:nvPr/>
        </p:nvSpPr>
        <p:spPr>
          <a:xfrm>
            <a:off x="5182479" y="4456165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83154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701BE80C-B9FF-E14F-ADFB-E254419D1A67}"/>
              </a:ext>
            </a:extLst>
          </p:cNvPr>
          <p:cNvSpPr/>
          <p:nvPr/>
        </p:nvSpPr>
        <p:spPr>
          <a:xfrm>
            <a:off x="5337847" y="3618378"/>
            <a:ext cx="1344349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Endpoint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8F7428E-F3D3-824C-9D40-794D431E28E2}"/>
              </a:ext>
            </a:extLst>
          </p:cNvPr>
          <p:cNvSpPr/>
          <p:nvPr/>
        </p:nvSpPr>
        <p:spPr>
          <a:xfrm>
            <a:off x="5159793" y="2147676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F2EBAF8-1895-0949-908B-ECBB43B05D62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6010022" y="2816888"/>
            <a:ext cx="0" cy="80149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3FBD8B7-B70B-B943-8DFF-20A3DD2ADFBE}"/>
              </a:ext>
            </a:extLst>
          </p:cNvPr>
          <p:cNvSpPr txBox="1"/>
          <p:nvPr/>
        </p:nvSpPr>
        <p:spPr>
          <a:xfrm>
            <a:off x="6119296" y="2975515"/>
            <a:ext cx="2293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managingOrganization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26EC44-6A73-0641-A8EB-6B6B366C6175}"/>
              </a:ext>
            </a:extLst>
          </p:cNvPr>
          <p:cNvSpPr txBox="1"/>
          <p:nvPr/>
        </p:nvSpPr>
        <p:spPr>
          <a:xfrm>
            <a:off x="7204640" y="2108784"/>
            <a:ext cx="797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partOf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116AAF3-1DA9-1F48-AED7-D6ABCAE85841}"/>
              </a:ext>
            </a:extLst>
          </p:cNvPr>
          <p:cNvSpPr/>
          <p:nvPr/>
        </p:nvSpPr>
        <p:spPr>
          <a:xfrm>
            <a:off x="6732119" y="1874145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12" name="Curved Left Arrow 11">
            <a:extLst>
              <a:ext uri="{FF2B5EF4-FFF2-40B4-BE49-F238E27FC236}">
                <a16:creationId xmlns:a16="http://schemas.microsoft.com/office/drawing/2014/main" id="{416D5942-BBBA-1347-BB3D-B962AA64891D}"/>
              </a:ext>
            </a:extLst>
          </p:cNvPr>
          <p:cNvSpPr/>
          <p:nvPr/>
        </p:nvSpPr>
        <p:spPr>
          <a:xfrm>
            <a:off x="6854684" y="2228094"/>
            <a:ext cx="349956" cy="3651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ABBB329-12A8-234D-9268-FEE25952988B}"/>
              </a:ext>
            </a:extLst>
          </p:cNvPr>
          <p:cNvSpPr/>
          <p:nvPr/>
        </p:nvSpPr>
        <p:spPr>
          <a:xfrm>
            <a:off x="6403227" y="3263486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0..1</a:t>
            </a:r>
            <a:endParaRPr lang="en-US" sz="1400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9BE1F2A7-BF60-CF4A-A844-21C08322F393}"/>
              </a:ext>
            </a:extLst>
          </p:cNvPr>
          <p:cNvSpPr/>
          <p:nvPr/>
        </p:nvSpPr>
        <p:spPr>
          <a:xfrm>
            <a:off x="108205" y="3729990"/>
            <a:ext cx="1833967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HealthcareService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1AC89814-D0A0-8442-A436-6C018F66C012}"/>
              </a:ext>
            </a:extLst>
          </p:cNvPr>
          <p:cNvSpPr/>
          <p:nvPr/>
        </p:nvSpPr>
        <p:spPr>
          <a:xfrm>
            <a:off x="7643635" y="5138551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3AA808D2-7CE2-F14A-93D7-5BABAFFBAD65}"/>
              </a:ext>
            </a:extLst>
          </p:cNvPr>
          <p:cNvSpPr/>
          <p:nvPr/>
        </p:nvSpPr>
        <p:spPr>
          <a:xfrm>
            <a:off x="108205" y="5100321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InsurancePlan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C81504AB-979A-C44E-A53B-F78BA79BBCCB}"/>
              </a:ext>
            </a:extLst>
          </p:cNvPr>
          <p:cNvSpPr/>
          <p:nvPr/>
        </p:nvSpPr>
        <p:spPr>
          <a:xfrm>
            <a:off x="2830781" y="5097504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Location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D11E1D06-37AC-4346-B5DC-3772DCBDB275}"/>
              </a:ext>
            </a:extLst>
          </p:cNvPr>
          <p:cNvSpPr/>
          <p:nvPr/>
        </p:nvSpPr>
        <p:spPr>
          <a:xfrm>
            <a:off x="5158286" y="5101607"/>
            <a:ext cx="1700458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Network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773FE0AB-23A1-504C-9971-D3A30D397A52}"/>
              </a:ext>
            </a:extLst>
          </p:cNvPr>
          <p:cNvSpPr/>
          <p:nvPr/>
        </p:nvSpPr>
        <p:spPr>
          <a:xfrm>
            <a:off x="9792459" y="5138551"/>
            <a:ext cx="2216661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OrganizationAffiliation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5E5B3A-DF59-8E44-B923-CC8780715CEC}"/>
              </a:ext>
            </a:extLst>
          </p:cNvPr>
          <p:cNvSpPr/>
          <p:nvPr/>
        </p:nvSpPr>
        <p:spPr>
          <a:xfrm>
            <a:off x="9805307" y="3714411"/>
            <a:ext cx="2216661" cy="64654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ysClr val="windowText" lastClr="000000"/>
                </a:solidFill>
              </a:rPr>
              <a:t>PractitionerRole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ED6FBF8-B417-2049-B9C4-A598232885CC}"/>
              </a:ext>
            </a:extLst>
          </p:cNvPr>
          <p:cNvSpPr/>
          <p:nvPr/>
        </p:nvSpPr>
        <p:spPr>
          <a:xfrm>
            <a:off x="2662236" y="3714411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3B9CF1F-F485-BC41-80A2-ED6086377580}"/>
              </a:ext>
            </a:extLst>
          </p:cNvPr>
          <p:cNvCxnSpPr>
            <a:cxnSpLocks/>
            <a:stCxn id="14" idx="3"/>
            <a:endCxn id="4" idx="1"/>
          </p:cNvCxnSpPr>
          <p:nvPr/>
        </p:nvCxnSpPr>
        <p:spPr>
          <a:xfrm flipV="1">
            <a:off x="1942172" y="3941651"/>
            <a:ext cx="3395675" cy="111612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C1C38F7-C034-3C48-ACF2-1095133C86C2}"/>
              </a:ext>
            </a:extLst>
          </p:cNvPr>
          <p:cNvCxnSpPr>
            <a:cxnSpLocks/>
            <a:stCxn id="21" idx="1"/>
            <a:endCxn id="4" idx="3"/>
          </p:cNvCxnSpPr>
          <p:nvPr/>
        </p:nvCxnSpPr>
        <p:spPr>
          <a:xfrm flipH="1" flipV="1">
            <a:off x="6682196" y="3941651"/>
            <a:ext cx="3123111" cy="96033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26916957-870F-CB44-A7CF-E7EDD834F3E6}"/>
              </a:ext>
            </a:extLst>
          </p:cNvPr>
          <p:cNvSpPr/>
          <p:nvPr/>
        </p:nvSpPr>
        <p:spPr>
          <a:xfrm>
            <a:off x="7597306" y="3745486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CEE65F1-BBCB-0240-9FF7-ADD53C03F5CF}"/>
              </a:ext>
            </a:extLst>
          </p:cNvPr>
          <p:cNvCxnSpPr>
            <a:cxnSpLocks/>
          </p:cNvCxnSpPr>
          <p:nvPr/>
        </p:nvCxnSpPr>
        <p:spPr>
          <a:xfrm flipV="1">
            <a:off x="1735372" y="4122500"/>
            <a:ext cx="3623527" cy="1016052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C25FB5BB-E512-C949-B8C1-7E2E9536F097}"/>
              </a:ext>
            </a:extLst>
          </p:cNvPr>
          <p:cNvSpPr/>
          <p:nvPr/>
        </p:nvSpPr>
        <p:spPr>
          <a:xfrm>
            <a:off x="2501889" y="4490528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1FDC49A-9A32-BF4A-B78C-EBDDC34172AE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3681010" y="4287418"/>
            <a:ext cx="1671229" cy="810086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3423BC6A-1C2E-1E4D-9BAC-C27BE9A1F372}"/>
              </a:ext>
            </a:extLst>
          </p:cNvPr>
          <p:cNvSpPr/>
          <p:nvPr/>
        </p:nvSpPr>
        <p:spPr>
          <a:xfrm>
            <a:off x="3960315" y="4748679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C0AAAF3-4A9A-3743-94A8-1CC350116024}"/>
              </a:ext>
            </a:extLst>
          </p:cNvPr>
          <p:cNvCxnSpPr>
            <a:cxnSpLocks/>
            <a:stCxn id="18" idx="0"/>
            <a:endCxn id="4" idx="2"/>
          </p:cNvCxnSpPr>
          <p:nvPr/>
        </p:nvCxnSpPr>
        <p:spPr>
          <a:xfrm flipV="1">
            <a:off x="6008515" y="4264924"/>
            <a:ext cx="1507" cy="836683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2EAD6C1-3108-1040-809E-05B3C86EE555}"/>
              </a:ext>
            </a:extLst>
          </p:cNvPr>
          <p:cNvCxnSpPr>
            <a:cxnSpLocks/>
          </p:cNvCxnSpPr>
          <p:nvPr/>
        </p:nvCxnSpPr>
        <p:spPr>
          <a:xfrm flipH="1" flipV="1">
            <a:off x="6325992" y="4287418"/>
            <a:ext cx="1330950" cy="883092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0A8C71C-C273-E24B-A3F0-C49A3C9D899C}"/>
              </a:ext>
            </a:extLst>
          </p:cNvPr>
          <p:cNvCxnSpPr>
            <a:cxnSpLocks/>
          </p:cNvCxnSpPr>
          <p:nvPr/>
        </p:nvCxnSpPr>
        <p:spPr>
          <a:xfrm flipH="1" flipV="1">
            <a:off x="6688856" y="4203528"/>
            <a:ext cx="3176726" cy="966981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34C2BBC7-EAFD-6640-B322-2C47951CBAD7}"/>
              </a:ext>
            </a:extLst>
          </p:cNvPr>
          <p:cNvSpPr/>
          <p:nvPr/>
        </p:nvSpPr>
        <p:spPr>
          <a:xfrm>
            <a:off x="5419900" y="4790787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5521E45-031E-1240-A64D-CDF049BDCCC5}"/>
              </a:ext>
            </a:extLst>
          </p:cNvPr>
          <p:cNvSpPr/>
          <p:nvPr/>
        </p:nvSpPr>
        <p:spPr>
          <a:xfrm>
            <a:off x="7392698" y="4845117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53FA8B3-B09A-4248-881A-71A5828DD027}"/>
              </a:ext>
            </a:extLst>
          </p:cNvPr>
          <p:cNvSpPr/>
          <p:nvPr/>
        </p:nvSpPr>
        <p:spPr>
          <a:xfrm>
            <a:off x="9526090" y="4843528"/>
            <a:ext cx="6577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  <a:latin typeface="verdana" panose="020B0604030504040204" pitchFamily="34" charset="0"/>
              </a:rPr>
              <a:t>0..*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84981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A184310-D865-444D-884D-17F5D97E9500}"/>
              </a:ext>
            </a:extLst>
          </p:cNvPr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>
                <a:solidFill>
                  <a:srgbClr val="FFFFFF"/>
                </a:solidFill>
                <a:latin typeface="Menlo" panose="020B0609030804020204" pitchFamily="49" charset="0"/>
              </a:rPr>
              <a:t>SearchParameter</a:t>
            </a:r>
            <a:r>
              <a:rPr lang="en-US" dirty="0">
                <a:solidFill>
                  <a:srgbClr val="FFFFFF"/>
                </a:solidFill>
                <a:latin typeface="Menlo" panose="020B0609030804020204" pitchFamily="49" charset="0"/>
              </a:rPr>
              <a:t>-organization-coverage-</a:t>
            </a:r>
            <a:r>
              <a:rPr lang="en-US" dirty="0" err="1">
                <a:solidFill>
                  <a:srgbClr val="FFFFFF"/>
                </a:solidFill>
                <a:latin typeface="Menlo" panose="020B0609030804020204" pitchFamily="49" charset="0"/>
              </a:rPr>
              <a:t>area.json</a:t>
            </a:r>
            <a:endParaRPr lang="en-US" dirty="0">
              <a:solidFill>
                <a:srgbClr val="FFFFFF"/>
              </a:solidFill>
              <a:effectLst/>
              <a:latin typeface="Menlo" panose="020B0609030804020204" pitchFamily="49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29E352-1762-2D43-8365-18C8461374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3650" y="1079500"/>
            <a:ext cx="9664700" cy="4699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BB3930F-FF53-E149-8AE0-968BD48EFAD4}"/>
              </a:ext>
            </a:extLst>
          </p:cNvPr>
          <p:cNvSpPr/>
          <p:nvPr/>
        </p:nvSpPr>
        <p:spPr>
          <a:xfrm>
            <a:off x="8766313" y="3752166"/>
            <a:ext cx="1878496" cy="1525512"/>
          </a:xfrm>
          <a:prstGeom prst="rect">
            <a:avLst/>
          </a:prstGeom>
          <a:noFill/>
          <a:ln w="38100">
            <a:solidFill>
              <a:schemeClr val="accent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F1BBD6-F9AE-1944-B98B-84EE2321CB05}"/>
              </a:ext>
            </a:extLst>
          </p:cNvPr>
          <p:cNvSpPr txBox="1"/>
          <p:nvPr/>
        </p:nvSpPr>
        <p:spPr>
          <a:xfrm>
            <a:off x="8458200" y="5571759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Scope of Plan-Net Implementation Guide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27484A1-3A3F-EC45-8E0F-9F683E567D2E}"/>
              </a:ext>
            </a:extLst>
          </p:cNvPr>
          <p:cNvSpPr/>
          <p:nvPr/>
        </p:nvSpPr>
        <p:spPr>
          <a:xfrm>
            <a:off x="4774096" y="567155"/>
            <a:ext cx="2660374" cy="5505653"/>
          </a:xfrm>
          <a:prstGeom prst="rect">
            <a:avLst/>
          </a:prstGeom>
          <a:noFill/>
          <a:ln w="3810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65E9E1-CF14-7C4B-8FDA-FB67152B5802}"/>
              </a:ext>
            </a:extLst>
          </p:cNvPr>
          <p:cNvSpPr txBox="1"/>
          <p:nvPr/>
        </p:nvSpPr>
        <p:spPr>
          <a:xfrm>
            <a:off x="2488096" y="433169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Scope of </a:t>
            </a:r>
            <a:r>
              <a:rPr lang="en-US" dirty="0" err="1"/>
              <a:t>VhDir</a:t>
            </a:r>
            <a:r>
              <a:rPr lang="en-US"/>
              <a:t> Implementation </a:t>
            </a:r>
            <a:r>
              <a:rPr lang="en-US" dirty="0"/>
              <a:t>Guide</a:t>
            </a:r>
          </a:p>
        </p:txBody>
      </p:sp>
    </p:spTree>
    <p:extLst>
      <p:ext uri="{BB962C8B-B14F-4D97-AF65-F5344CB8AC3E}">
        <p14:creationId xmlns:p14="http://schemas.microsoft.com/office/powerpoint/2010/main" val="1636396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4E7FE0-4484-F34D-8216-E807B994F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573000" y="7812617"/>
            <a:ext cx="2743200" cy="365125"/>
          </a:xfrm>
        </p:spPr>
        <p:txBody>
          <a:bodyPr/>
          <a:lstStyle/>
          <a:p>
            <a:fld id="{22FFB6AE-E1BF-994E-8E90-6BA7B36DE5DD}" type="slidenum">
              <a:rPr lang="en-US" smtClean="0">
                <a:solidFill>
                  <a:srgbClr val="3C3C3B">
                    <a:lumMod val="50000"/>
                    <a:lumOff val="50000"/>
                  </a:srgbClr>
                </a:solidFill>
              </a:rPr>
              <a:pPr/>
              <a:t>4</a:t>
            </a:fld>
            <a:endParaRPr lang="en-US" dirty="0">
              <a:solidFill>
                <a:srgbClr val="3C3C3B">
                  <a:lumMod val="50000"/>
                  <a:lumOff val="50000"/>
                </a:srgbClr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EECA639-743E-9344-8AAE-07DA04275268}"/>
              </a:ext>
            </a:extLst>
          </p:cNvPr>
          <p:cNvSpPr/>
          <p:nvPr/>
        </p:nvSpPr>
        <p:spPr>
          <a:xfrm>
            <a:off x="3968226" y="2965739"/>
            <a:ext cx="2023463" cy="14223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ysClr val="windowText" lastClr="000000"/>
                </a:solidFill>
              </a:rPr>
              <a:t>Healthcare Service</a:t>
            </a:r>
            <a:br>
              <a:rPr lang="en-US" sz="1600" u="sng" dirty="0">
                <a:solidFill>
                  <a:sysClr val="windowText" lastClr="000000"/>
                </a:solidFill>
              </a:rPr>
            </a:br>
            <a:r>
              <a:rPr lang="en-US" sz="1600" dirty="0">
                <a:solidFill>
                  <a:sysClr val="windowText" lastClr="000000"/>
                </a:solidFill>
              </a:rPr>
              <a:t>type: Pharmacy</a:t>
            </a:r>
            <a:br>
              <a:rPr lang="en-US" sz="1600" dirty="0">
                <a:solidFill>
                  <a:sysClr val="windowText" lastClr="000000"/>
                </a:solidFill>
              </a:rPr>
            </a:br>
            <a:br>
              <a:rPr lang="en-US" sz="1600" dirty="0">
                <a:solidFill>
                  <a:sysClr val="windowText" lastClr="000000"/>
                </a:solidFill>
              </a:rPr>
            </a:br>
            <a:endParaRPr lang="en-US" sz="1600" dirty="0">
              <a:solidFill>
                <a:sysClr val="windowText" lastClr="000000"/>
              </a:solidFill>
            </a:endParaRPr>
          </a:p>
        </p:txBody>
      </p:sp>
      <p:sp>
        <p:nvSpPr>
          <p:cNvPr id="11" name="Rounded Rectangle 11">
            <a:extLst>
              <a:ext uri="{FF2B5EF4-FFF2-40B4-BE49-F238E27FC236}">
                <a16:creationId xmlns:a16="http://schemas.microsoft.com/office/drawing/2014/main" id="{F712283E-783A-874C-ACCF-F336A469BBD3}"/>
              </a:ext>
            </a:extLst>
          </p:cNvPr>
          <p:cNvSpPr/>
          <p:nvPr/>
        </p:nvSpPr>
        <p:spPr>
          <a:xfrm>
            <a:off x="6743327" y="3118922"/>
            <a:ext cx="1625419" cy="100581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rgbClr val="002060"/>
                </a:solidFill>
              </a:rPr>
              <a:t>Location(0)</a:t>
            </a:r>
            <a:br>
              <a:rPr lang="en-US" sz="1600" u="sng" dirty="0">
                <a:solidFill>
                  <a:srgbClr val="002060"/>
                </a:solidFill>
              </a:rPr>
            </a:br>
            <a:r>
              <a:rPr lang="en-US" sz="1600" dirty="0" err="1">
                <a:solidFill>
                  <a:srgbClr val="002060"/>
                </a:solidFill>
              </a:rPr>
              <a:t>WindsorCT</a:t>
            </a:r>
            <a:endParaRPr lang="en-US" sz="1600" dirty="0">
              <a:solidFill>
                <a:srgbClr val="002060"/>
              </a:solidFill>
            </a:endParaRPr>
          </a:p>
          <a:p>
            <a:pPr algn="ctr"/>
            <a:r>
              <a:rPr lang="en-US" sz="1600" dirty="0">
                <a:solidFill>
                  <a:srgbClr val="002060"/>
                </a:solidFill>
              </a:rPr>
              <a:t>type: </a:t>
            </a:r>
            <a:r>
              <a:rPr lang="en-US" sz="1600" dirty="0" err="1">
                <a:solidFill>
                  <a:srgbClr val="002060"/>
                </a:solidFill>
              </a:rPr>
              <a:t>outpharm</a:t>
            </a: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466745EC-0B76-6549-BB13-A5FA715D3CD9}"/>
              </a:ext>
            </a:extLst>
          </p:cNvPr>
          <p:cNvSpPr/>
          <p:nvPr/>
        </p:nvSpPr>
        <p:spPr>
          <a:xfrm>
            <a:off x="1353088" y="1030353"/>
            <a:ext cx="1766667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ysClr val="windowText" lastClr="000000"/>
                </a:solidFill>
              </a:rPr>
              <a:t>Network</a:t>
            </a:r>
          </a:p>
          <a:p>
            <a:pPr algn="ctr"/>
            <a:endParaRPr lang="en-US" sz="1600" u="sng" dirty="0">
              <a:solidFill>
                <a:sysClr val="windowText" lastClr="000000"/>
              </a:solidFill>
            </a:endParaRP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Acme of Connecticut Preferred Provider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sz="1600" u="sng" dirty="0">
              <a:solidFill>
                <a:sysClr val="windowText" lastClr="000000"/>
              </a:solidFill>
            </a:endParaRPr>
          </a:p>
        </p:txBody>
      </p:sp>
      <p:sp>
        <p:nvSpPr>
          <p:cNvPr id="34" name="Slide Number Placeholder 3">
            <a:extLst>
              <a:ext uri="{FF2B5EF4-FFF2-40B4-BE49-F238E27FC236}">
                <a16:creationId xmlns:a16="http://schemas.microsoft.com/office/drawing/2014/main" id="{A2A9738D-C03A-9048-9AA0-F7DBB292CBEA}"/>
              </a:ext>
            </a:extLst>
          </p:cNvPr>
          <p:cNvSpPr txBox="1">
            <a:spLocks/>
          </p:cNvSpPr>
          <p:nvPr/>
        </p:nvSpPr>
        <p:spPr>
          <a:xfrm>
            <a:off x="8915533" y="74572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FFB6AE-E1BF-994E-8E90-6BA7B36DE5DD}" type="slidenum">
              <a:rPr lang="en-US" smtClean="0">
                <a:solidFill>
                  <a:srgbClr val="3C3C3B">
                    <a:lumMod val="50000"/>
                    <a:lumOff val="50000"/>
                  </a:srgbClr>
                </a:solidFill>
              </a:rPr>
              <a:pPr/>
              <a:t>4</a:t>
            </a:fld>
            <a:endParaRPr lang="en-US" dirty="0">
              <a:solidFill>
                <a:srgbClr val="3C3C3B">
                  <a:lumMod val="50000"/>
                  <a:lumOff val="50000"/>
                </a:srgbClr>
              </a:solidFill>
            </a:endParaRPr>
          </a:p>
        </p:txBody>
      </p:sp>
      <p:sp>
        <p:nvSpPr>
          <p:cNvPr id="125" name="Rounded Rectangle 124">
            <a:extLst>
              <a:ext uri="{FF2B5EF4-FFF2-40B4-BE49-F238E27FC236}">
                <a16:creationId xmlns:a16="http://schemas.microsoft.com/office/drawing/2014/main" id="{1DA60D01-71E1-8B43-A3F9-9BC288516463}"/>
              </a:ext>
            </a:extLst>
          </p:cNvPr>
          <p:cNvSpPr/>
          <p:nvPr/>
        </p:nvSpPr>
        <p:spPr>
          <a:xfrm>
            <a:off x="4124934" y="1030353"/>
            <a:ext cx="1700458" cy="14376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ysClr val="windowText" lastClr="000000"/>
                </a:solidFill>
              </a:rPr>
              <a:t>Organization</a:t>
            </a:r>
            <a:br>
              <a:rPr lang="en-US" sz="1600" dirty="0">
                <a:solidFill>
                  <a:sysClr val="windowText" lastClr="000000"/>
                </a:solidFill>
              </a:rPr>
            </a:br>
            <a:br>
              <a:rPr lang="en-US" sz="1600" dirty="0">
                <a:solidFill>
                  <a:sysClr val="windowText" lastClr="000000"/>
                </a:solidFill>
              </a:rPr>
            </a:br>
            <a:r>
              <a:rPr lang="en-US" sz="1600" dirty="0">
                <a:solidFill>
                  <a:sysClr val="windowText" lastClr="000000"/>
                </a:solidFill>
              </a:rPr>
              <a:t>CVS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F4CDF1A-3F5C-E84B-AB4F-F2CAAA228AC9}"/>
              </a:ext>
            </a:extLst>
          </p:cNvPr>
          <p:cNvSpPr txBox="1"/>
          <p:nvPr/>
        </p:nvSpPr>
        <p:spPr>
          <a:xfrm>
            <a:off x="5578006" y="4562215"/>
            <a:ext cx="937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location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8B19F9A-90A1-FF4E-991F-D87E42435F6F}"/>
              </a:ext>
            </a:extLst>
          </p:cNvPr>
          <p:cNvSpPr txBox="1"/>
          <p:nvPr/>
        </p:nvSpPr>
        <p:spPr>
          <a:xfrm>
            <a:off x="7860243" y="2098641"/>
            <a:ext cx="2293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managingOrganization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06C0A678-E810-F74C-AB18-E398CD61A39B}"/>
              </a:ext>
            </a:extLst>
          </p:cNvPr>
          <p:cNvCxnSpPr>
            <a:cxnSpLocks/>
            <a:stCxn id="11" idx="0"/>
            <a:endCxn id="125" idx="3"/>
          </p:cNvCxnSpPr>
          <p:nvPr/>
        </p:nvCxnSpPr>
        <p:spPr>
          <a:xfrm flipH="1" flipV="1">
            <a:off x="5825392" y="1749163"/>
            <a:ext cx="1730645" cy="1369759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8277ED15-AC9A-8246-ACB7-64FE5F682FE7}"/>
              </a:ext>
            </a:extLst>
          </p:cNvPr>
          <p:cNvCxnSpPr>
            <a:cxnSpLocks/>
            <a:stCxn id="7" idx="0"/>
            <a:endCxn id="125" idx="2"/>
          </p:cNvCxnSpPr>
          <p:nvPr/>
        </p:nvCxnSpPr>
        <p:spPr>
          <a:xfrm flipH="1" flipV="1">
            <a:off x="4975163" y="2467973"/>
            <a:ext cx="4795" cy="497766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DF507831-026C-DD49-999C-4135935C0E03}"/>
              </a:ext>
            </a:extLst>
          </p:cNvPr>
          <p:cNvCxnSpPr>
            <a:cxnSpLocks/>
          </p:cNvCxnSpPr>
          <p:nvPr/>
        </p:nvCxnSpPr>
        <p:spPr>
          <a:xfrm>
            <a:off x="5108217" y="4645658"/>
            <a:ext cx="4764169" cy="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7475E913-B292-0B4F-9FD9-94326D3E4D84}"/>
              </a:ext>
            </a:extLst>
          </p:cNvPr>
          <p:cNvCxnSpPr>
            <a:cxnSpLocks/>
          </p:cNvCxnSpPr>
          <p:nvPr/>
        </p:nvCxnSpPr>
        <p:spPr>
          <a:xfrm flipH="1" flipV="1">
            <a:off x="2961861" y="2422253"/>
            <a:ext cx="1044092" cy="683309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3F2E0C50-4468-0C47-B418-3F326695BD62}"/>
              </a:ext>
            </a:extLst>
          </p:cNvPr>
          <p:cNvSpPr txBox="1"/>
          <p:nvPr/>
        </p:nvSpPr>
        <p:spPr>
          <a:xfrm>
            <a:off x="2338421" y="2781073"/>
            <a:ext cx="96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network</a:t>
            </a:r>
          </a:p>
        </p:txBody>
      </p:sp>
      <p:sp>
        <p:nvSpPr>
          <p:cNvPr id="115" name="Rounded Rectangle 11">
            <a:extLst>
              <a:ext uri="{FF2B5EF4-FFF2-40B4-BE49-F238E27FC236}">
                <a16:creationId xmlns:a16="http://schemas.microsoft.com/office/drawing/2014/main" id="{10F69B5A-1F48-C34A-B757-2E727E53E763}"/>
              </a:ext>
            </a:extLst>
          </p:cNvPr>
          <p:cNvSpPr/>
          <p:nvPr/>
        </p:nvSpPr>
        <p:spPr>
          <a:xfrm>
            <a:off x="9007064" y="3105561"/>
            <a:ext cx="1730644" cy="101917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u="sng" dirty="0">
              <a:solidFill>
                <a:srgbClr val="002060"/>
              </a:solidFill>
            </a:endParaRPr>
          </a:p>
          <a:p>
            <a:pPr algn="ctr"/>
            <a:endParaRPr lang="en-US" sz="1600" u="sng" dirty="0">
              <a:solidFill>
                <a:srgbClr val="002060"/>
              </a:solidFill>
            </a:endParaRPr>
          </a:p>
          <a:p>
            <a:pPr algn="ctr"/>
            <a:r>
              <a:rPr lang="en-US" sz="1600" u="sng" dirty="0">
                <a:solidFill>
                  <a:srgbClr val="002060"/>
                </a:solidFill>
              </a:rPr>
              <a:t>Location(1)</a:t>
            </a:r>
            <a:br>
              <a:rPr lang="en-US" sz="1600" u="sng" dirty="0">
                <a:solidFill>
                  <a:srgbClr val="002060"/>
                </a:solidFill>
              </a:rPr>
            </a:br>
            <a:r>
              <a:rPr lang="en-US" sz="1600" dirty="0">
                <a:solidFill>
                  <a:srgbClr val="002060"/>
                </a:solidFill>
              </a:rPr>
              <a:t>Other</a:t>
            </a:r>
            <a:br>
              <a:rPr lang="en-US" sz="1600" dirty="0">
                <a:solidFill>
                  <a:srgbClr val="002060"/>
                </a:solidFill>
              </a:rPr>
            </a:br>
            <a:r>
              <a:rPr lang="en-US" sz="1600" dirty="0">
                <a:solidFill>
                  <a:srgbClr val="002060"/>
                </a:solidFill>
              </a:rPr>
              <a:t>type: </a:t>
            </a:r>
            <a:r>
              <a:rPr lang="en-US" sz="1600" dirty="0" err="1">
                <a:solidFill>
                  <a:srgbClr val="002060"/>
                </a:solidFill>
              </a:rPr>
              <a:t>outpharm</a:t>
            </a:r>
            <a:endParaRPr lang="en-US" sz="1600" dirty="0">
              <a:solidFill>
                <a:srgbClr val="002060"/>
              </a:solidFill>
            </a:endParaRPr>
          </a:p>
          <a:p>
            <a:pPr algn="ctr"/>
            <a:endParaRPr lang="en-US" sz="1600" u="sng" dirty="0">
              <a:solidFill>
                <a:srgbClr val="002060"/>
              </a:solidFill>
            </a:endParaRPr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745BBEB1-C74C-ED49-AA41-B68A913725FA}"/>
              </a:ext>
            </a:extLst>
          </p:cNvPr>
          <p:cNvCxnSpPr>
            <a:cxnSpLocks/>
            <a:stCxn id="115" idx="0"/>
            <a:endCxn id="125" idx="3"/>
          </p:cNvCxnSpPr>
          <p:nvPr/>
        </p:nvCxnSpPr>
        <p:spPr>
          <a:xfrm flipH="1" flipV="1">
            <a:off x="5825392" y="1749163"/>
            <a:ext cx="4046994" cy="1356398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ACFA488B-263B-F74E-9137-917935CC22EA}"/>
              </a:ext>
            </a:extLst>
          </p:cNvPr>
          <p:cNvCxnSpPr>
            <a:cxnSpLocks/>
          </p:cNvCxnSpPr>
          <p:nvPr/>
        </p:nvCxnSpPr>
        <p:spPr>
          <a:xfrm>
            <a:off x="5108217" y="4388061"/>
            <a:ext cx="0" cy="257597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8401EA48-3431-7C44-A241-9C77801F98D1}"/>
              </a:ext>
            </a:extLst>
          </p:cNvPr>
          <p:cNvCxnSpPr>
            <a:cxnSpLocks/>
            <a:endCxn id="115" idx="2"/>
          </p:cNvCxnSpPr>
          <p:nvPr/>
        </p:nvCxnSpPr>
        <p:spPr>
          <a:xfrm flipV="1">
            <a:off x="9872386" y="4124738"/>
            <a:ext cx="0" cy="501704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FFF3A516-35BD-864F-ABBF-3529DF8DAE7B}"/>
              </a:ext>
            </a:extLst>
          </p:cNvPr>
          <p:cNvCxnSpPr>
            <a:cxnSpLocks/>
          </p:cNvCxnSpPr>
          <p:nvPr/>
        </p:nvCxnSpPr>
        <p:spPr>
          <a:xfrm flipH="1" flipV="1">
            <a:off x="7617108" y="4105522"/>
            <a:ext cx="17070" cy="520920"/>
          </a:xfrm>
          <a:prstGeom prst="straightConnector1">
            <a:avLst/>
          </a:prstGeom>
          <a:ln>
            <a:headEnd type="non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56B6FD8D-9A38-D640-808E-A749747BFA57}"/>
              </a:ext>
            </a:extLst>
          </p:cNvPr>
          <p:cNvSpPr txBox="1"/>
          <p:nvPr/>
        </p:nvSpPr>
        <p:spPr>
          <a:xfrm>
            <a:off x="4991286" y="2523476"/>
            <a:ext cx="1246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providedBy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551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3077D7B-407D-704F-8AF0-D62D02CD1866}"/>
              </a:ext>
            </a:extLst>
          </p:cNvPr>
          <p:cNvSpPr/>
          <p:nvPr/>
        </p:nvSpPr>
        <p:spPr>
          <a:xfrm>
            <a:off x="1818042" y="3076687"/>
            <a:ext cx="3765176" cy="366835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 descr="Database">
            <a:extLst>
              <a:ext uri="{FF2B5EF4-FFF2-40B4-BE49-F238E27FC236}">
                <a16:creationId xmlns:a16="http://schemas.microsoft.com/office/drawing/2014/main" id="{74D4DDEA-428F-684A-AA4B-BBB65DB17B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3353" y="4385686"/>
            <a:ext cx="1646583" cy="16465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59FA2E-DCFB-8B44-9187-235E08779D5F}"/>
              </a:ext>
            </a:extLst>
          </p:cNvPr>
          <p:cNvSpPr txBox="1"/>
          <p:nvPr/>
        </p:nvSpPr>
        <p:spPr>
          <a:xfrm>
            <a:off x="2487060" y="5796253"/>
            <a:ext cx="3525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Provider Directory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BE3EBA-6BB7-7042-AD6B-623E6AA03A04}"/>
              </a:ext>
            </a:extLst>
          </p:cNvPr>
          <p:cNvSpPr/>
          <p:nvPr/>
        </p:nvSpPr>
        <p:spPr>
          <a:xfrm>
            <a:off x="2341306" y="3152501"/>
            <a:ext cx="2610678" cy="8216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FHIR API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B07456C-59B3-F74B-B1B8-98C7A161B149}"/>
              </a:ext>
            </a:extLst>
          </p:cNvPr>
          <p:cNvCxnSpPr>
            <a:cxnSpLocks/>
            <a:endCxn id="7" idx="2"/>
          </p:cNvCxnSpPr>
          <p:nvPr/>
        </p:nvCxnSpPr>
        <p:spPr>
          <a:xfrm flipV="1">
            <a:off x="3646645" y="3974136"/>
            <a:ext cx="0" cy="70176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44C99EE-6B62-1E48-AD74-48E55797CA3A}"/>
              </a:ext>
            </a:extLst>
          </p:cNvPr>
          <p:cNvCxnSpPr>
            <a:cxnSpLocks/>
          </p:cNvCxnSpPr>
          <p:nvPr/>
        </p:nvCxnSpPr>
        <p:spPr>
          <a:xfrm flipV="1">
            <a:off x="4951984" y="1828798"/>
            <a:ext cx="0" cy="1247889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F085A58-C744-8D41-99D4-AE150C05A863}"/>
              </a:ext>
            </a:extLst>
          </p:cNvPr>
          <p:cNvCxnSpPr>
            <a:cxnSpLocks/>
          </p:cNvCxnSpPr>
          <p:nvPr/>
        </p:nvCxnSpPr>
        <p:spPr>
          <a:xfrm flipV="1">
            <a:off x="2487060" y="1796527"/>
            <a:ext cx="0" cy="128016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8271E13-16FE-AC4E-96B5-EBFA98285851}"/>
              </a:ext>
            </a:extLst>
          </p:cNvPr>
          <p:cNvCxnSpPr>
            <a:cxnSpLocks/>
          </p:cNvCxnSpPr>
          <p:nvPr/>
        </p:nvCxnSpPr>
        <p:spPr>
          <a:xfrm>
            <a:off x="2849450" y="1828800"/>
            <a:ext cx="0" cy="12478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7064C7CB-AD74-C941-8C91-F9C44655A7EF}"/>
              </a:ext>
            </a:extLst>
          </p:cNvPr>
          <p:cNvSpPr/>
          <p:nvPr/>
        </p:nvSpPr>
        <p:spPr>
          <a:xfrm>
            <a:off x="1818042" y="294696"/>
            <a:ext cx="3765176" cy="15341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Third Party Application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7A0B9C1-7625-F944-91E4-42B1F72FD70C}"/>
              </a:ext>
            </a:extLst>
          </p:cNvPr>
          <p:cNvSpPr txBox="1"/>
          <p:nvPr/>
        </p:nvSpPr>
        <p:spPr>
          <a:xfrm>
            <a:off x="443848" y="1991077"/>
            <a:ext cx="19406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Bulk Data</a:t>
            </a:r>
            <a:br>
              <a:rPr lang="en-US" sz="2400" dirty="0"/>
            </a:br>
            <a:r>
              <a:rPr lang="en-US" sz="2400" dirty="0"/>
              <a:t>Asynchronous</a:t>
            </a:r>
            <a:br>
              <a:rPr lang="en-US" sz="2400" dirty="0"/>
            </a:br>
            <a:r>
              <a:rPr lang="en-US" sz="2400" dirty="0"/>
              <a:t>(future)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A0D665A-2BF9-564B-AC1C-4CFADDFFA9CB}"/>
              </a:ext>
            </a:extLst>
          </p:cNvPr>
          <p:cNvSpPr txBox="1"/>
          <p:nvPr/>
        </p:nvSpPr>
        <p:spPr>
          <a:xfrm>
            <a:off x="5010353" y="1974942"/>
            <a:ext cx="17853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RESTful GET</a:t>
            </a:r>
            <a:br>
              <a:rPr lang="en-US" sz="2400" dirty="0"/>
            </a:br>
            <a:r>
              <a:rPr lang="en-US" sz="2400" dirty="0"/>
              <a:t>Synchronous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B8CC5AA-494E-F849-9F17-F3CC338CABE9}"/>
              </a:ext>
            </a:extLst>
          </p:cNvPr>
          <p:cNvCxnSpPr>
            <a:cxnSpLocks/>
            <a:endCxn id="24" idx="3"/>
          </p:cNvCxnSpPr>
          <p:nvPr/>
        </p:nvCxnSpPr>
        <p:spPr>
          <a:xfrm flipH="1" flipV="1">
            <a:off x="5583218" y="1061747"/>
            <a:ext cx="2500608" cy="19565"/>
          </a:xfrm>
          <a:prstGeom prst="straightConnector1">
            <a:avLst/>
          </a:prstGeom>
          <a:ln w="635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79F9A15-1491-0145-A9FB-53F4AAE71C46}"/>
              </a:ext>
            </a:extLst>
          </p:cNvPr>
          <p:cNvSpPr txBox="1"/>
          <p:nvPr/>
        </p:nvSpPr>
        <p:spPr>
          <a:xfrm>
            <a:off x="7802481" y="2205774"/>
            <a:ext cx="2532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End User Interface</a:t>
            </a:r>
          </a:p>
        </p:txBody>
      </p:sp>
      <p:pic>
        <p:nvPicPr>
          <p:cNvPr id="34" name="Graphic 33" descr="Smart Phone">
            <a:extLst>
              <a:ext uri="{FF2B5EF4-FFF2-40B4-BE49-F238E27FC236}">
                <a16:creationId xmlns:a16="http://schemas.microsoft.com/office/drawing/2014/main" id="{5E7C0517-E16A-C748-A804-41E31377C2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88425" y="130782"/>
            <a:ext cx="914400" cy="914400"/>
          </a:xfrm>
          <a:prstGeom prst="rect">
            <a:avLst/>
          </a:prstGeom>
        </p:spPr>
      </p:pic>
      <p:pic>
        <p:nvPicPr>
          <p:cNvPr id="36" name="Graphic 35" descr="Internet">
            <a:extLst>
              <a:ext uri="{FF2B5EF4-FFF2-40B4-BE49-F238E27FC236}">
                <a16:creationId xmlns:a16="http://schemas.microsoft.com/office/drawing/2014/main" id="{1A2A4665-2B58-FF4C-B86B-BD9B8AB09C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28150" y="1081312"/>
            <a:ext cx="914400" cy="91440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A2650B14-9D0D-964C-B0F5-27EB5F132423}"/>
              </a:ext>
            </a:extLst>
          </p:cNvPr>
          <p:cNvSpPr txBox="1"/>
          <p:nvPr/>
        </p:nvSpPr>
        <p:spPr>
          <a:xfrm>
            <a:off x="3173876" y="6299003"/>
            <a:ext cx="1075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Payer</a:t>
            </a:r>
          </a:p>
        </p:txBody>
      </p:sp>
    </p:spTree>
    <p:extLst>
      <p:ext uri="{BB962C8B-B14F-4D97-AF65-F5344CB8AC3E}">
        <p14:creationId xmlns:p14="http://schemas.microsoft.com/office/powerpoint/2010/main" val="233628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BB885-9E79-B54B-9A48-20F4EF1CE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3D830A4-96A4-9A47-895F-7BB514B180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4116"/>
            <a:ext cx="11449878" cy="858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496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17198</TotalTime>
  <Words>222</Words>
  <Application>Microsoft Office PowerPoint</Application>
  <PresentationFormat>Widescreen</PresentationFormat>
  <Paragraphs>105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Menlo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Model - OrganizationAffiliation</dc:title>
  <dc:creator>Kravitz, Saul A.</dc:creator>
  <cp:lastModifiedBy>Sean M Mahoney</cp:lastModifiedBy>
  <cp:revision>45</cp:revision>
  <dcterms:created xsi:type="dcterms:W3CDTF">2019-08-02T16:40:55Z</dcterms:created>
  <dcterms:modified xsi:type="dcterms:W3CDTF">2021-11-18T17:43:16Z</dcterms:modified>
</cp:coreProperties>
</file>