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5"/>
    <p:sldMasterId id="2147483798" r:id="rId6"/>
  </p:sldMasterIdLst>
  <p:notesMasterIdLst>
    <p:notesMasterId r:id="rId11"/>
  </p:notesMasterIdLst>
  <p:sldIdLst>
    <p:sldId id="256" r:id="rId7"/>
    <p:sldId id="306" r:id="rId8"/>
    <p:sldId id="258" r:id="rId9"/>
    <p:sldId id="305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28E613F4-C8BD-9B45-91E3-C940F2CDA0E2}">
          <p14:sldIdLst>
            <p14:sldId id="256"/>
            <p14:sldId id="306"/>
            <p14:sldId id="258"/>
            <p14:sldId id="305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8BC842E-737E-6748-6FB0-7EC8D1E7FF67}" name="Tina Wilkins" initials="TW" userId="S::TWILKINS@MITRE.ORG::13d3f443-4f13-4e8c-a81c-df401781e2fa" providerId="AD"/>
  <p188:author id="{717B87E4-B3CE-82BC-902C-22D756D2CDB5}" name="Dr. Jessica S Skopac" initials="DJSS" userId="S::JSKOPAC@MITRE.ORG::634fd837-4742-4121-9b4d-8524b41d1858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izvi, Siama" initials="RS" lastIdx="15" clrIdx="0">
    <p:extLst>
      <p:ext uri="{19B8F6BF-5375-455C-9EA6-DF929625EA0E}">
        <p15:presenceInfo xmlns:p15="http://schemas.microsoft.com/office/powerpoint/2012/main" userId="S::RIZVI@MITRE.ORG::a30a8b9a-5391-4b15-b2e0-f92c41bca009" providerId="AD"/>
      </p:ext>
    </p:extLst>
  </p:cmAuthor>
  <p:cmAuthor id="2" name="Jessica S Skopac" initials="JSS" lastIdx="6" clrIdx="1">
    <p:extLst>
      <p:ext uri="{19B8F6BF-5375-455C-9EA6-DF929625EA0E}">
        <p15:presenceInfo xmlns:p15="http://schemas.microsoft.com/office/powerpoint/2012/main" userId="S::JSKOPAC@MITRE.ORG::634fd837-4742-4121-9b4d-8524b41d1858" providerId="AD"/>
      </p:ext>
    </p:extLst>
  </p:cmAuthor>
  <p:cmAuthor id="3" name="Sarah H Kinling" initials="SHK" lastIdx="1" clrIdx="2">
    <p:extLst>
      <p:ext uri="{19B8F6BF-5375-455C-9EA6-DF929625EA0E}">
        <p15:presenceInfo xmlns:p15="http://schemas.microsoft.com/office/powerpoint/2012/main" userId="S::skinling@mitre.org::1ab6a5e8-2797-4207-bb84-dde0dabe73f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B065"/>
    <a:srgbClr val="ABDDDC"/>
    <a:srgbClr val="D3DBFF"/>
    <a:srgbClr val="00038E"/>
    <a:srgbClr val="EF99E5"/>
    <a:srgbClr val="FFF6EC"/>
    <a:srgbClr val="FFEDD2"/>
    <a:srgbClr val="FFECCC"/>
    <a:srgbClr val="FFEDE5"/>
    <a:srgbClr val="F4FF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199" autoAdjust="0"/>
    <p:restoredTop sz="96959" autoAdjust="0"/>
  </p:normalViewPr>
  <p:slideViewPr>
    <p:cSldViewPr snapToGrid="0">
      <p:cViewPr varScale="1">
        <p:scale>
          <a:sx n="125" d="100"/>
          <a:sy n="125" d="100"/>
        </p:scale>
        <p:origin x="192" y="3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8" d="100"/>
          <a:sy n="68" d="100"/>
        </p:scale>
        <p:origin x="1842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commentAuthors" Target="commentAuthors.xml"/><Relationship Id="rId17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1.xml"/><Relationship Id="rId15" Type="http://schemas.openxmlformats.org/officeDocument/2006/relationships/theme" Target="theme/theme1.xml"/><Relationship Id="rId10" Type="http://schemas.openxmlformats.org/officeDocument/2006/relationships/slide" Target="slides/slide4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C80388-F1EB-49F1-8885-6CD1094DDC8D}" type="datetimeFigureOut">
              <a:rPr lang="en-US" smtClean="0"/>
              <a:t>10/30/23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5BB080-279B-4550-9DC2-C1F712477AF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33075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5BB080-279B-4550-9DC2-C1F712477AFB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45951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g"/><Relationship Id="rId3" Type="http://schemas.openxmlformats.org/officeDocument/2006/relationships/hyperlink" Target="https://twitter.com/pacioproject" TargetMode="External"/><Relationship Id="rId7" Type="http://schemas.openxmlformats.org/officeDocument/2006/relationships/hyperlink" Target="https://pacioproject.slack.com/" TargetMode="External"/><Relationship Id="rId2" Type="http://schemas.openxmlformats.org/officeDocument/2006/relationships/hyperlink" Target="http://www.mitre.org/" TargetMode="External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hyperlink" Target="https://github.com/paciowg/PACIO-Project" TargetMode="External"/><Relationship Id="rId4" Type="http://schemas.openxmlformats.org/officeDocument/2006/relationships/image" Target="../media/image3.png"/><Relationship Id="rId9" Type="http://schemas.openxmlformats.org/officeDocument/2006/relationships/image" Target="../media/image1.jp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537434"/>
            <a:ext cx="2472271" cy="287476"/>
          </a:xfrm>
          <a:prstGeom prst="rect">
            <a:avLst/>
          </a:prstGeom>
        </p:spPr>
        <p:txBody>
          <a:bodyPr/>
          <a:lstStyle>
            <a:lvl1pPr>
              <a:defRPr sz="1050" b="0" i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A5D2C7AD-B8EC-41AF-BCD4-89B09F0B166A}" type="datetimeFigureOut">
              <a:rPr lang="en-US" smtClean="0"/>
              <a:pPr/>
              <a:t>10/30/23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86185" y="6537434"/>
            <a:ext cx="4822804" cy="287476"/>
          </a:xfrm>
          <a:prstGeom prst="rect">
            <a:avLst/>
          </a:prstGeom>
        </p:spPr>
        <p:txBody>
          <a:bodyPr/>
          <a:lstStyle>
            <a:lvl1pPr>
              <a:defRPr sz="1050" b="0" i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00458" y="6547945"/>
            <a:ext cx="1312025" cy="276965"/>
          </a:xfrm>
          <a:prstGeom prst="rect">
            <a:avLst/>
          </a:prstGeom>
        </p:spPr>
        <p:txBody>
          <a:bodyPr/>
          <a:lstStyle>
            <a:lvl1pPr>
              <a:defRPr sz="1000" b="0" i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A72FD9E6-397B-4FFA-A076-79D9C6357D9F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4E3B8DB8-9B87-4348-BCF9-95ECFD9727F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255"/>
            <a:ext cx="2597727" cy="1126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8482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D24B3627-4955-C978-57A0-FC627AABDD4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7280" y="6537434"/>
            <a:ext cx="2472271" cy="287476"/>
          </a:xfrm>
          <a:prstGeom prst="rect">
            <a:avLst/>
          </a:prstGeom>
        </p:spPr>
        <p:txBody>
          <a:bodyPr/>
          <a:lstStyle>
            <a:lvl1pPr>
              <a:defRPr sz="1050" b="0" i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A5D2C7AD-B8EC-41AF-BCD4-89B09F0B166A}" type="datetimeFigureOut">
              <a:rPr lang="en-US" smtClean="0"/>
              <a:pPr/>
              <a:t>10/30/23</a:t>
            </a:fld>
            <a:endParaRPr lang="en-US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D9CBCD5C-8A38-085D-7E0A-1249D05968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86185" y="6537434"/>
            <a:ext cx="4822804" cy="287476"/>
          </a:xfrm>
          <a:prstGeom prst="rect">
            <a:avLst/>
          </a:prstGeom>
        </p:spPr>
        <p:txBody>
          <a:bodyPr/>
          <a:lstStyle>
            <a:lvl1pPr>
              <a:defRPr sz="1050" b="0" i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6ADE8306-8EF6-C805-C984-292265885D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00458" y="6547945"/>
            <a:ext cx="1312025" cy="276965"/>
          </a:xfrm>
          <a:prstGeom prst="rect">
            <a:avLst/>
          </a:prstGeom>
        </p:spPr>
        <p:txBody>
          <a:bodyPr/>
          <a:lstStyle>
            <a:lvl1pPr>
              <a:defRPr sz="1000" b="0" i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A72FD9E6-397B-4FFA-A076-79D9C6357D9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AAB0BCA-5D83-F0E2-E609-84AE46FF5BEC}"/>
              </a:ext>
            </a:extLst>
          </p:cNvPr>
          <p:cNvSpPr/>
          <p:nvPr userDrawn="1"/>
        </p:nvSpPr>
        <p:spPr>
          <a:xfrm>
            <a:off x="15" y="640788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6795341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5" y="640788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7CDD758-BE3D-46B6-9180-8EE07170224E}"/>
              </a:ext>
            </a:extLst>
          </p:cNvPr>
          <p:cNvSpPr txBox="1"/>
          <p:nvPr userDrawn="1"/>
        </p:nvSpPr>
        <p:spPr>
          <a:xfrm>
            <a:off x="3153845" y="2396381"/>
            <a:ext cx="5784978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The PACIO Project is a collaborative effort to advance interoperable health data exchange between post-acute care (PAC) and other providers, patients, and key stakeholders across health care and to promote health data exchange in collaboration with policy makers, standards organizations, and industry through a consensus-based approach.</a:t>
            </a:r>
          </a:p>
          <a:p>
            <a:pPr algn="ctr">
              <a:spcAft>
                <a:spcPts val="600"/>
              </a:spcAft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Learn and share more about the PACIO Project at </a:t>
            </a:r>
            <a:r>
              <a:rPr lang="en-US" u="sng" dirty="0">
                <a:solidFill>
                  <a:schemeClr val="tx1">
                    <a:lumMod val="50000"/>
                    <a:lumOff val="50000"/>
                  </a:schemeClr>
                </a:solidFill>
                <a:hlinkClick r:id="rId2"/>
              </a:rPr>
              <a:t>www.PACIOproject.org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</a:p>
          <a:p>
            <a:pPr algn="ctr">
              <a:spcAft>
                <a:spcPts val="600"/>
              </a:spcAft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  <a:ea typeface="Verdana" pitchFamily="34" charset="0"/>
              <a:cs typeface="Verdana" pitchFamily="34" charset="0"/>
            </a:endParaRPr>
          </a:p>
        </p:txBody>
      </p:sp>
      <p:pic>
        <p:nvPicPr>
          <p:cNvPr id="11" name="Picture 10">
            <a:hlinkClick r:id="rId3"/>
            <a:extLst>
              <a:ext uri="{FF2B5EF4-FFF2-40B4-BE49-F238E27FC236}">
                <a16:creationId xmlns:a16="http://schemas.microsoft.com/office/drawing/2014/main" id="{CBBDA78D-7978-4396-B9C7-6269D51E84D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2350" y="4871384"/>
            <a:ext cx="443605" cy="443605"/>
          </a:xfrm>
          <a:prstGeom prst="rect">
            <a:avLst/>
          </a:prstGeom>
        </p:spPr>
      </p:pic>
      <p:pic>
        <p:nvPicPr>
          <p:cNvPr id="12" name="Picture 11">
            <a:hlinkClick r:id="rId5"/>
            <a:extLst>
              <a:ext uri="{FF2B5EF4-FFF2-40B4-BE49-F238E27FC236}">
                <a16:creationId xmlns:a16="http://schemas.microsoft.com/office/drawing/2014/main" id="{B1E1AAF2-6467-4460-B5E5-8A859FBC6938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5016" y="4690662"/>
            <a:ext cx="706302" cy="706302"/>
          </a:xfrm>
          <a:prstGeom prst="rect">
            <a:avLst/>
          </a:prstGeom>
        </p:spPr>
      </p:pic>
      <p:pic>
        <p:nvPicPr>
          <p:cNvPr id="13" name="Picture 12">
            <a:hlinkClick r:id="rId7"/>
            <a:extLst>
              <a:ext uri="{FF2B5EF4-FFF2-40B4-BE49-F238E27FC236}">
                <a16:creationId xmlns:a16="http://schemas.microsoft.com/office/drawing/2014/main" id="{AE1A56C7-0C12-4F06-B97B-BB5A256C064F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4204" y="4795501"/>
            <a:ext cx="883906" cy="496628"/>
          </a:xfrm>
          <a:prstGeom prst="rect">
            <a:avLst/>
          </a:prstGeom>
        </p:spPr>
      </p:pic>
      <p:pic>
        <p:nvPicPr>
          <p:cNvPr id="14" name="Picture 13" descr="A picture containing clipart&#10;&#10;Description automatically generated">
            <a:extLst>
              <a:ext uri="{FF2B5EF4-FFF2-40B4-BE49-F238E27FC236}">
                <a16:creationId xmlns:a16="http://schemas.microsoft.com/office/drawing/2014/main" id="{9480FE53-1AFE-49FF-87E0-086535CB17BF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5011" y="1162057"/>
            <a:ext cx="2850373" cy="1236355"/>
          </a:xfrm>
          <a:prstGeom prst="rect">
            <a:avLst/>
          </a:prstGeom>
        </p:spPr>
      </p:pic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FB0EBE0A-FE72-275C-4F44-2085ABD647C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7280" y="6537434"/>
            <a:ext cx="2472271" cy="287476"/>
          </a:xfrm>
          <a:prstGeom prst="rect">
            <a:avLst/>
          </a:prstGeom>
        </p:spPr>
        <p:txBody>
          <a:bodyPr/>
          <a:lstStyle>
            <a:lvl1pPr>
              <a:defRPr sz="1050" b="0" i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A5D2C7AD-B8EC-41AF-BCD4-89B09F0B166A}" type="datetimeFigureOut">
              <a:rPr lang="en-US" smtClean="0"/>
              <a:pPr/>
              <a:t>10/30/23</a:t>
            </a:fld>
            <a:endParaRPr lang="en-US" dirty="0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9506B80C-FAF0-4DAA-C6A5-6BE4CEC856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86185" y="6537434"/>
            <a:ext cx="4822804" cy="287476"/>
          </a:xfrm>
          <a:prstGeom prst="rect">
            <a:avLst/>
          </a:prstGeom>
        </p:spPr>
        <p:txBody>
          <a:bodyPr/>
          <a:lstStyle>
            <a:lvl1pPr>
              <a:defRPr sz="1050" b="0" i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545FD9FF-00C9-1318-EF9F-50B72CD64D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00458" y="6547945"/>
            <a:ext cx="1312025" cy="276965"/>
          </a:xfrm>
          <a:prstGeom prst="rect">
            <a:avLst/>
          </a:prstGeom>
        </p:spPr>
        <p:txBody>
          <a:bodyPr/>
          <a:lstStyle>
            <a:lvl1pPr>
              <a:defRPr sz="1000" b="0" i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A72FD9E6-397B-4FFA-A076-79D9C6357D9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47553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850FBA-96B5-764C-89F6-E3520888BD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931D7E6-FB11-914B-B351-ECE08B51D9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2D28F8-A6CC-B043-B8AA-9D842A421E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182E6-2367-934F-9386-95034E482A3A}" type="datetimeFigureOut">
              <a:rPr lang="en-US" smtClean="0"/>
              <a:t>10/30/23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4FA1D6-530F-FB4C-9D80-5EDA03BDF2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C22835-1F24-DF4D-A919-4D547490FA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DD345-B423-A744-8A1E-FB8A0E8A1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1278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037F4D-7AFB-9446-BA5F-2D09578452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4733F6-7A4C-6F45-ADD3-89547DDA9C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74701D-8C98-2241-87C3-681F81B159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182E6-2367-934F-9386-95034E482A3A}" type="datetimeFigureOut">
              <a:rPr lang="en-US" smtClean="0"/>
              <a:t>10/30/23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C7AEB4-D081-0F48-AA1C-2FDFD0AD44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98C2B6-B20D-3048-A462-42AAA2463E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DD345-B423-A744-8A1E-FB8A0E8A1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3513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9B8CAB-057E-0742-931A-3150DF1347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F85052-76FC-9546-8671-03C8CDD967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DE7A66-70ED-F948-99D4-F03437EAA0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182E6-2367-934F-9386-95034E482A3A}" type="datetimeFigureOut">
              <a:rPr lang="en-US" smtClean="0"/>
              <a:t>10/30/23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7514AC-6243-8440-B51C-96E4A307DB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44F575-CF81-2743-9007-6E311355B0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DD345-B423-A744-8A1E-FB8A0E8A1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3504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5C0293-C1AF-7343-9FE6-06073D7ECE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BCB144-49C9-3A49-904D-0C3B167AEA2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6B69365-AD47-2C47-912C-470BCE0677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B93AE2-FFB8-A84F-AA95-B81BF7DC67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182E6-2367-934F-9386-95034E482A3A}" type="datetimeFigureOut">
              <a:rPr lang="en-US" smtClean="0"/>
              <a:t>10/30/23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27DB10-C884-6640-B426-152062024F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70F491-094D-A54F-9721-E0AE470B91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DD345-B423-A744-8A1E-FB8A0E8A1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098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5D2845-A8A3-974D-A24F-ACC7BDD5E7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1F4B3E-0CC5-9B42-952A-E28D4CC5FA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2DD62B2-264E-6C4C-B1DA-E01461E858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9EF2911-6AB0-6048-B200-06364D6E8D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021B53E-FC83-5846-A8B6-C041C539D53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85E93F9-0AB0-534A-9A6E-2715D1807C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182E6-2367-934F-9386-95034E482A3A}" type="datetimeFigureOut">
              <a:rPr lang="en-US" smtClean="0"/>
              <a:t>10/30/23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48A9A43-92D9-4D4D-AF45-B677E8E25E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2ADDA8-758C-EB4C-A8BB-E6C46C585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DD345-B423-A744-8A1E-FB8A0E8A1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710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74B513-9D8F-C342-A6A6-E4A0237408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F532941-45DD-0F4C-87B2-ADC67E5FBB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182E6-2367-934F-9386-95034E482A3A}" type="datetimeFigureOut">
              <a:rPr lang="en-US" smtClean="0"/>
              <a:t>10/30/23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3056FBF-FB76-F64E-9777-8861B5CF9B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E0B05FB-9980-4248-913B-193DAC6584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DD345-B423-A744-8A1E-FB8A0E8A1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9521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16706E9-2B3D-BC45-BB24-380A473B29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182E6-2367-934F-9386-95034E482A3A}" type="datetimeFigureOut">
              <a:rPr lang="en-US" smtClean="0"/>
              <a:t>10/30/23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ED11FCE-5195-2D4F-A185-104218E65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5FB8EE-8E84-8642-8FAC-5919AD2B65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DD345-B423-A744-8A1E-FB8A0E8A1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6410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19031C-3CDC-1E4E-BAC8-3EE1BF78D6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A4DD97-8839-BE47-8207-758CFA1251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FCDE67-28D2-0447-BA5C-81035490C9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35BC2B-CDC6-DE41-8BEB-F966E1C33B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182E6-2367-934F-9386-95034E482A3A}" type="datetimeFigureOut">
              <a:rPr lang="en-US" smtClean="0"/>
              <a:t>10/30/23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C6C760-7834-EF45-9D3E-59F9566DC5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778ED7-4D34-FD41-9067-C4274EAD7C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DD345-B423-A744-8A1E-FB8A0E8A1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4149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702303"/>
          </a:xfrm>
        </p:spPr>
        <p:txBody>
          <a:bodyPr/>
          <a:lstStyle>
            <a:lvl1pPr marL="0"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184564"/>
            <a:ext cx="10058400" cy="468453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 marL="384048" indent="-182880">
              <a:buClrTx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2pPr>
            <a:lvl3pPr marL="566928" indent="-182880">
              <a:buClrTx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3pPr>
            <a:lvl4pPr marL="749808" indent="-182880">
              <a:buClrTx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4pPr>
            <a:lvl5pPr marL="932688" indent="-182880">
              <a:buClrTx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C8DA96C-9AAA-4011-955A-EDABBC8275C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11" y="240728"/>
            <a:ext cx="929669" cy="794052"/>
          </a:xfrm>
          <a:prstGeom prst="rect">
            <a:avLst/>
          </a:prstGeom>
        </p:spPr>
      </p:pic>
      <p:pic>
        <p:nvPicPr>
          <p:cNvPr id="8" name="Picture 7" descr="A picture containing clipart&#10;&#10;Description automatically generated">
            <a:extLst>
              <a:ext uri="{FF2B5EF4-FFF2-40B4-BE49-F238E27FC236}">
                <a16:creationId xmlns:a16="http://schemas.microsoft.com/office/drawing/2014/main" id="{ABB7159C-7AF6-45E9-B8F4-B30B8F8EB5B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3870" y="6224727"/>
            <a:ext cx="1446647" cy="627486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C99846F-5C40-E856-633F-5B2858E7923D}"/>
              </a:ext>
            </a:extLst>
          </p:cNvPr>
          <p:cNvCxnSpPr/>
          <p:nvPr userDrawn="1"/>
        </p:nvCxnSpPr>
        <p:spPr>
          <a:xfrm>
            <a:off x="1097280" y="1023360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7F6F3E10-73A3-127F-A020-3BED71C2C00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7280" y="6537434"/>
            <a:ext cx="2472271" cy="287476"/>
          </a:xfrm>
          <a:prstGeom prst="rect">
            <a:avLst/>
          </a:prstGeom>
        </p:spPr>
        <p:txBody>
          <a:bodyPr/>
          <a:lstStyle>
            <a:lvl1pPr>
              <a:defRPr sz="1050" b="0" i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A5D2C7AD-B8EC-41AF-BCD4-89B09F0B166A}" type="datetimeFigureOut">
              <a:rPr lang="en-US" smtClean="0"/>
              <a:pPr/>
              <a:t>10/30/23</a:t>
            </a:fld>
            <a:endParaRPr lang="en-US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23371AD7-61A0-610E-895D-2E76B0F453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86185" y="6537434"/>
            <a:ext cx="4822804" cy="287476"/>
          </a:xfrm>
          <a:prstGeom prst="rect">
            <a:avLst/>
          </a:prstGeom>
        </p:spPr>
        <p:txBody>
          <a:bodyPr/>
          <a:lstStyle>
            <a:lvl1pPr>
              <a:defRPr sz="1050" b="0" i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1C22473F-978A-B227-ADB0-339F8280F4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00458" y="6547945"/>
            <a:ext cx="1312025" cy="276965"/>
          </a:xfrm>
          <a:prstGeom prst="rect">
            <a:avLst/>
          </a:prstGeom>
        </p:spPr>
        <p:txBody>
          <a:bodyPr/>
          <a:lstStyle>
            <a:lvl1pPr>
              <a:defRPr sz="1000" b="0" i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A72FD9E6-397B-4FFA-A076-79D9C6357D9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347014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08D297-0743-6A4E-AD94-BB1EC40421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9A0AFD3-BA8A-564B-8DAC-5CB30527A70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A622E6F-8DAF-FE48-917C-29222E760A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DD54C2-C0C4-8B47-A120-493408308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182E6-2367-934F-9386-95034E482A3A}" type="datetimeFigureOut">
              <a:rPr lang="en-US" smtClean="0"/>
              <a:t>10/30/23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815337-6A2A-534E-9AD3-9A10D444DC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6926C9-6D00-EF4B-AFCB-E91F8E932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DD345-B423-A744-8A1E-FB8A0E8A1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966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0D0383-9B1C-384C-80D3-02A9162921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5D59E94-EBAB-2A43-888B-7F192595F7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5B5A27-2DCA-AD48-BDCD-8B6E7DB740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182E6-2367-934F-9386-95034E482A3A}" type="datetimeFigureOut">
              <a:rPr lang="en-US" smtClean="0"/>
              <a:t>10/30/23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7445C8-9C71-DB4E-B16B-5EE25D7C02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DE3B64-9894-EA46-A8AF-75C1D4F8DD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DD345-B423-A744-8A1E-FB8A0E8A1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5505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07F66C9-DB79-A343-9071-1DF5A608234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5C7A0D4-D7BF-EC42-8E3A-4CA2875EC6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7E0D3F-1117-234B-BF9D-92BBC573B7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182E6-2367-934F-9386-95034E482A3A}" type="datetimeFigureOut">
              <a:rPr lang="en-US" smtClean="0"/>
              <a:t>10/30/23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A98EBD-27BD-C149-A90E-A51B7AD8FB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B2ECD1-DFCC-A641-9950-05D770BEAB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DD345-B423-A744-8A1E-FB8A0E8A1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7890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2426CA51-B951-45CD-BC5A-E1ABC7EE45F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255"/>
            <a:ext cx="2597727" cy="1126769"/>
          </a:xfrm>
          <a:prstGeom prst="rect">
            <a:avLst/>
          </a:prstGeom>
        </p:spPr>
      </p:pic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D58D67E1-140D-75A3-C820-57C5714CA3C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7280" y="6537434"/>
            <a:ext cx="2472271" cy="287476"/>
          </a:xfrm>
          <a:prstGeom prst="rect">
            <a:avLst/>
          </a:prstGeom>
        </p:spPr>
        <p:txBody>
          <a:bodyPr/>
          <a:lstStyle>
            <a:lvl1pPr>
              <a:defRPr sz="1050" b="0" i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A5D2C7AD-B8EC-41AF-BCD4-89B09F0B166A}" type="datetimeFigureOut">
              <a:rPr lang="en-US" smtClean="0"/>
              <a:pPr/>
              <a:t>10/30/23</a:t>
            </a:fld>
            <a:endParaRPr lang="en-US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82EEFBC3-514C-86C5-0827-03134044AA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86185" y="6537434"/>
            <a:ext cx="4822804" cy="287476"/>
          </a:xfrm>
          <a:prstGeom prst="rect">
            <a:avLst/>
          </a:prstGeom>
        </p:spPr>
        <p:txBody>
          <a:bodyPr/>
          <a:lstStyle>
            <a:lvl1pPr>
              <a:defRPr sz="1050" b="0" i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E77DCBFA-899D-A288-24AB-5309953DD8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00458" y="6547945"/>
            <a:ext cx="1312025" cy="276965"/>
          </a:xfrm>
          <a:prstGeom prst="rect">
            <a:avLst/>
          </a:prstGeom>
        </p:spPr>
        <p:txBody>
          <a:bodyPr/>
          <a:lstStyle>
            <a:lvl1pPr>
              <a:defRPr sz="1000" b="0" i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A72FD9E6-397B-4FFA-A076-79D9C6357D9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4E8F40C-2A2B-74D7-2451-2069C9FA8AF2}"/>
              </a:ext>
            </a:extLst>
          </p:cNvPr>
          <p:cNvSpPr/>
          <p:nvPr userDrawn="1"/>
        </p:nvSpPr>
        <p:spPr>
          <a:xfrm>
            <a:off x="15" y="640788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9560667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702302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241517"/>
            <a:ext cx="4937760" cy="462757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241517"/>
            <a:ext cx="4937760" cy="462757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8F198A8-2B0A-436E-A692-CF8495731C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8019"/>
            <a:ext cx="1118004" cy="954913"/>
          </a:xfrm>
          <a:prstGeom prst="rect">
            <a:avLst/>
          </a:prstGeom>
        </p:spPr>
      </p:pic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48BFE218-9250-DCBC-6BC1-A601C7D2B5F4}"/>
              </a:ext>
            </a:extLst>
          </p:cNvPr>
          <p:cNvCxnSpPr/>
          <p:nvPr userDrawn="1"/>
        </p:nvCxnSpPr>
        <p:spPr>
          <a:xfrm>
            <a:off x="1097280" y="1012850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E24B50D2-A9A8-8149-6F3E-EC90A5A4FFE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7280" y="6537434"/>
            <a:ext cx="2472271" cy="287476"/>
          </a:xfrm>
          <a:prstGeom prst="rect">
            <a:avLst/>
          </a:prstGeom>
        </p:spPr>
        <p:txBody>
          <a:bodyPr/>
          <a:lstStyle>
            <a:lvl1pPr>
              <a:defRPr sz="1050" b="0" i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A5D2C7AD-B8EC-41AF-BCD4-89B09F0B166A}" type="datetimeFigureOut">
              <a:rPr lang="en-US" smtClean="0"/>
              <a:pPr/>
              <a:t>10/30/23</a:t>
            </a:fld>
            <a:endParaRPr lang="en-US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4BD63018-6F9F-19CF-9031-CDE51A38C6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86185" y="6537434"/>
            <a:ext cx="4822804" cy="287476"/>
          </a:xfrm>
          <a:prstGeom prst="rect">
            <a:avLst/>
          </a:prstGeom>
        </p:spPr>
        <p:txBody>
          <a:bodyPr/>
          <a:lstStyle>
            <a:lvl1pPr>
              <a:defRPr sz="1050" b="0" i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A9AD961D-1C56-7B26-19E6-458F89C172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00458" y="6547945"/>
            <a:ext cx="1312025" cy="276965"/>
          </a:xfrm>
          <a:prstGeom prst="rect">
            <a:avLst/>
          </a:prstGeom>
        </p:spPr>
        <p:txBody>
          <a:bodyPr/>
          <a:lstStyle>
            <a:lvl1pPr>
              <a:defRPr sz="1000" b="0" i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A72FD9E6-397B-4FFA-A076-79D9C6357D9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02135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736282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132201"/>
            <a:ext cx="4937760" cy="499251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1631452"/>
            <a:ext cx="4937760" cy="432908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132201"/>
            <a:ext cx="4937760" cy="499251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1631452"/>
            <a:ext cx="4937760" cy="43290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A771D88-26C5-4C46-9B3C-0A831383BC7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94" y="177288"/>
            <a:ext cx="1118004" cy="954913"/>
          </a:xfrm>
          <a:prstGeom prst="rect">
            <a:avLst/>
          </a:prstGeom>
        </p:spPr>
      </p:pic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36B1A21A-E603-58C4-6647-B82D66955893}"/>
              </a:ext>
            </a:extLst>
          </p:cNvPr>
          <p:cNvCxnSpPr/>
          <p:nvPr userDrawn="1"/>
        </p:nvCxnSpPr>
        <p:spPr>
          <a:xfrm>
            <a:off x="1097280" y="1012850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9AD76CA7-B88D-7093-CECF-DCFCF14CF98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7280" y="6537434"/>
            <a:ext cx="2472271" cy="287476"/>
          </a:xfrm>
          <a:prstGeom prst="rect">
            <a:avLst/>
          </a:prstGeom>
        </p:spPr>
        <p:txBody>
          <a:bodyPr/>
          <a:lstStyle>
            <a:lvl1pPr>
              <a:defRPr sz="1050" b="0" i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A5D2C7AD-B8EC-41AF-BCD4-89B09F0B166A}" type="datetimeFigureOut">
              <a:rPr lang="en-US" smtClean="0"/>
              <a:pPr/>
              <a:t>10/30/23</a:t>
            </a:fld>
            <a:endParaRPr lang="en-US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129F98A2-5365-CA2D-E2BB-F8C1EDA100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86185" y="6537434"/>
            <a:ext cx="4822804" cy="287476"/>
          </a:xfrm>
          <a:prstGeom prst="rect">
            <a:avLst/>
          </a:prstGeom>
        </p:spPr>
        <p:txBody>
          <a:bodyPr/>
          <a:lstStyle>
            <a:lvl1pPr>
              <a:defRPr sz="1050" b="0" i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25C9739C-CA67-8588-7191-7CB860F4A0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00458" y="6547945"/>
            <a:ext cx="1312025" cy="276965"/>
          </a:xfrm>
          <a:prstGeom prst="rect">
            <a:avLst/>
          </a:prstGeom>
        </p:spPr>
        <p:txBody>
          <a:bodyPr/>
          <a:lstStyle>
            <a:lvl1pPr>
              <a:defRPr sz="1000" b="0" i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A72FD9E6-397B-4FFA-A076-79D9C6357D9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93404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28CDCFA-74A7-428D-AA6A-3CF83D7CCAF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85" y="172270"/>
            <a:ext cx="1118004" cy="954913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26318B9-8AAD-27DC-4244-22DD3E9570AE}"/>
              </a:ext>
            </a:extLst>
          </p:cNvPr>
          <p:cNvCxnSpPr/>
          <p:nvPr userDrawn="1"/>
        </p:nvCxnSpPr>
        <p:spPr>
          <a:xfrm>
            <a:off x="1097280" y="1012850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ADABD6FE-2640-6379-F129-9191FDBF7CA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7280" y="6537434"/>
            <a:ext cx="2472271" cy="287476"/>
          </a:xfrm>
          <a:prstGeom prst="rect">
            <a:avLst/>
          </a:prstGeom>
        </p:spPr>
        <p:txBody>
          <a:bodyPr/>
          <a:lstStyle>
            <a:lvl1pPr>
              <a:defRPr sz="1050" b="0" i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A5D2C7AD-B8EC-41AF-BCD4-89B09F0B166A}" type="datetimeFigureOut">
              <a:rPr lang="en-US" smtClean="0"/>
              <a:pPr/>
              <a:t>10/30/23</a:t>
            </a:fld>
            <a:endParaRPr lang="en-US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A95C9058-D6BC-C1B0-512A-86BF86F01F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86185" y="6537434"/>
            <a:ext cx="4822804" cy="287476"/>
          </a:xfrm>
          <a:prstGeom prst="rect">
            <a:avLst/>
          </a:prstGeom>
        </p:spPr>
        <p:txBody>
          <a:bodyPr/>
          <a:lstStyle>
            <a:lvl1pPr>
              <a:defRPr sz="1050" b="0" i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53704F80-8CB1-99EA-9395-573ED0A228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00458" y="6547945"/>
            <a:ext cx="1312025" cy="276965"/>
          </a:xfrm>
          <a:prstGeom prst="rect">
            <a:avLst/>
          </a:prstGeom>
        </p:spPr>
        <p:txBody>
          <a:bodyPr/>
          <a:lstStyle>
            <a:lvl1pPr>
              <a:defRPr sz="1000" b="0" i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A72FD9E6-397B-4FFA-A076-79D9C6357D9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59910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D9DFE4AC-7EE6-4A40-49CD-0F5773EBB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00458" y="6547945"/>
            <a:ext cx="1312025" cy="276965"/>
          </a:xfrm>
          <a:prstGeom prst="rect">
            <a:avLst/>
          </a:prstGeom>
        </p:spPr>
        <p:txBody>
          <a:bodyPr/>
          <a:lstStyle>
            <a:lvl1pPr>
              <a:defRPr sz="1000" b="0" i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A72FD9E6-397B-4FFA-A076-79D9C6357D9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72030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856E6EC1-E5DA-A094-622F-88A7E4C54D9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7280" y="6537434"/>
            <a:ext cx="2472271" cy="287476"/>
          </a:xfrm>
          <a:prstGeom prst="rect">
            <a:avLst/>
          </a:prstGeom>
        </p:spPr>
        <p:txBody>
          <a:bodyPr/>
          <a:lstStyle>
            <a:lvl1pPr>
              <a:defRPr sz="1050" b="0" i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A5D2C7AD-B8EC-41AF-BCD4-89B09F0B166A}" type="datetimeFigureOut">
              <a:rPr lang="en-US" smtClean="0"/>
              <a:pPr/>
              <a:t>10/30/23</a:t>
            </a:fld>
            <a:endParaRPr lang="en-US" dirty="0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53CDB0AE-44C5-2B01-A0D2-4795A94EC9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86185" y="6537434"/>
            <a:ext cx="4822804" cy="287476"/>
          </a:xfrm>
          <a:prstGeom prst="rect">
            <a:avLst/>
          </a:prstGeom>
        </p:spPr>
        <p:txBody>
          <a:bodyPr/>
          <a:lstStyle>
            <a:lvl1pPr>
              <a:defRPr sz="1050" b="0" i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5ECF52A1-D6FF-0073-D06D-5EC1F6FA8E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00458" y="6547945"/>
            <a:ext cx="1312025" cy="276965"/>
          </a:xfrm>
          <a:prstGeom prst="rect">
            <a:avLst/>
          </a:prstGeom>
        </p:spPr>
        <p:txBody>
          <a:bodyPr/>
          <a:lstStyle>
            <a:lvl1pPr>
              <a:defRPr sz="1000" b="0" i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A72FD9E6-397B-4FFA-A076-79D9C6357D9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46691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58E5D7C0-4E8B-DF3D-0996-9266E12DCCA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7280" y="6537434"/>
            <a:ext cx="2472271" cy="287476"/>
          </a:xfrm>
          <a:prstGeom prst="rect">
            <a:avLst/>
          </a:prstGeom>
        </p:spPr>
        <p:txBody>
          <a:bodyPr/>
          <a:lstStyle>
            <a:lvl1pPr>
              <a:defRPr sz="1050" b="0" i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A5D2C7AD-B8EC-41AF-BCD4-89B09F0B166A}" type="datetimeFigureOut">
              <a:rPr lang="en-US" smtClean="0"/>
              <a:pPr/>
              <a:t>10/30/23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DE5588F-5F90-FA56-5E98-518FFB99CA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86185" y="6537434"/>
            <a:ext cx="4822804" cy="287476"/>
          </a:xfrm>
          <a:prstGeom prst="rect">
            <a:avLst/>
          </a:prstGeom>
        </p:spPr>
        <p:txBody>
          <a:bodyPr/>
          <a:lstStyle>
            <a:lvl1pPr>
              <a:defRPr sz="1050" b="0" i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8BBE1EAD-C82D-906D-0E56-DAD278E369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00458" y="6547945"/>
            <a:ext cx="1312025" cy="276965"/>
          </a:xfrm>
          <a:prstGeom prst="rect">
            <a:avLst/>
          </a:prstGeom>
        </p:spPr>
        <p:txBody>
          <a:bodyPr/>
          <a:lstStyle>
            <a:lvl1pPr>
              <a:defRPr sz="1000" b="0" i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A72FD9E6-397B-4FFA-A076-79D9C6357D9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62330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72624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184569"/>
            <a:ext cx="10058400" cy="4684525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8" name="Picture 7" descr="A picture containing clipart&#10;&#10;Description automatically generated">
            <a:extLst>
              <a:ext uri="{FF2B5EF4-FFF2-40B4-BE49-F238E27FC236}">
                <a16:creationId xmlns:a16="http://schemas.microsoft.com/office/drawing/2014/main" id="{D306814C-787C-445D-9AA0-E9BD6BE0225A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3870" y="6224727"/>
            <a:ext cx="1446647" cy="627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76888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97" r:id="rId7"/>
    <p:sldLayoutId id="2147483775" r:id="rId8"/>
    <p:sldLayoutId id="2147483777" r:id="rId9"/>
    <p:sldLayoutId id="2147483778" r:id="rId10"/>
    <p:sldLayoutId id="2147483779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Tx/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Tx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Tx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Tx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Tx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FDE573B-FCDE-0C45-A155-7F1D039E96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DAA683-7887-7746-91C6-99FCA8EDEE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0F6348-A868-6842-B0F4-CCC6C86985B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9182E6-2367-934F-9386-95034E482A3A}" type="datetimeFigureOut">
              <a:rPr lang="en-US" smtClean="0"/>
              <a:t>10/30/23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13EC7E-A0A3-AC40-8604-5652CC2A1F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B13291-2C42-A14B-8513-C69C516D8E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9DD345-B423-A744-8A1E-FB8A0E8A1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1063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03" r:id="rId5"/>
    <p:sldLayoutId id="2147483804" r:id="rId6"/>
    <p:sldLayoutId id="2147483805" r:id="rId7"/>
    <p:sldLayoutId id="2147483806" r:id="rId8"/>
    <p:sldLayoutId id="2147483807" r:id="rId9"/>
    <p:sldLayoutId id="2147483808" r:id="rId10"/>
    <p:sldLayoutId id="214748380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5D5513-94CB-4FED-A2E0-41E7E0D8B1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244010" cy="3566160"/>
          </a:xfrm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</a:rPr>
              <a:t>IG Diagrams</a:t>
            </a:r>
          </a:p>
        </p:txBody>
      </p:sp>
    </p:spTree>
    <p:extLst>
      <p:ext uri="{BB962C8B-B14F-4D97-AF65-F5344CB8AC3E}">
        <p14:creationId xmlns:p14="http://schemas.microsoft.com/office/powerpoint/2010/main" val="4972937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B343C16-A178-61FC-CF79-08705AB6D4F6}"/>
              </a:ext>
            </a:extLst>
          </p:cNvPr>
          <p:cNvSpPr/>
          <p:nvPr/>
        </p:nvSpPr>
        <p:spPr>
          <a:xfrm>
            <a:off x="660400" y="1524000"/>
            <a:ext cx="3830320" cy="239776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65AA451-2A1B-E9E9-577D-DAF26C08B2D2}"/>
              </a:ext>
            </a:extLst>
          </p:cNvPr>
          <p:cNvSpPr txBox="1"/>
          <p:nvPr/>
        </p:nvSpPr>
        <p:spPr>
          <a:xfrm>
            <a:off x="670560" y="1554480"/>
            <a:ext cx="101822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/>
              <a:t>Business Actor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6003F9A-3424-A281-1A47-9A7B03C6585B}"/>
              </a:ext>
            </a:extLst>
          </p:cNvPr>
          <p:cNvSpPr/>
          <p:nvPr/>
        </p:nvSpPr>
        <p:spPr>
          <a:xfrm>
            <a:off x="995680" y="2042160"/>
            <a:ext cx="3261360" cy="119888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47BA4B4-FA6B-9BC8-147A-4C89046AB8C2}"/>
              </a:ext>
            </a:extLst>
          </p:cNvPr>
          <p:cNvSpPr txBox="1"/>
          <p:nvPr/>
        </p:nvSpPr>
        <p:spPr>
          <a:xfrm>
            <a:off x="985520" y="2966720"/>
            <a:ext cx="93968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/>
              <a:t>System Actor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E08D326-8735-6E6C-7B1B-DE62BEC6CC8E}"/>
              </a:ext>
            </a:extLst>
          </p:cNvPr>
          <p:cNvSpPr/>
          <p:nvPr/>
        </p:nvSpPr>
        <p:spPr>
          <a:xfrm>
            <a:off x="1178560" y="2194560"/>
            <a:ext cx="2895600" cy="78232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9D7DD73-3D82-0E88-0A75-F5622549A92D}"/>
              </a:ext>
            </a:extLst>
          </p:cNvPr>
          <p:cNvSpPr txBox="1"/>
          <p:nvPr/>
        </p:nvSpPr>
        <p:spPr>
          <a:xfrm>
            <a:off x="1239520" y="2245360"/>
            <a:ext cx="100700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/>
              <a:t>Technical Role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79AB18D-AC71-8D60-5E5B-A7AB88F1EB7B}"/>
              </a:ext>
            </a:extLst>
          </p:cNvPr>
          <p:cNvSpPr txBox="1"/>
          <p:nvPr/>
        </p:nvSpPr>
        <p:spPr>
          <a:xfrm>
            <a:off x="1503680" y="2682240"/>
            <a:ext cx="22250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i="1"/>
              <a:t>Content Creator/Custodian</a:t>
            </a:r>
          </a:p>
        </p:txBody>
      </p:sp>
      <p:pic>
        <p:nvPicPr>
          <p:cNvPr id="14" name="Graphic 13" descr="Smiling face outline with solid fill">
            <a:extLst>
              <a:ext uri="{FF2B5EF4-FFF2-40B4-BE49-F238E27FC236}">
                <a16:creationId xmlns:a16="http://schemas.microsoft.com/office/drawing/2014/main" id="{BF13D770-F4A4-83AD-6D2B-55A70BE936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34788" y="3325732"/>
            <a:ext cx="402988" cy="40298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3F48F2A7-7663-53EB-DA0A-26BD2B7BBBEB}"/>
              </a:ext>
            </a:extLst>
          </p:cNvPr>
          <p:cNvSpPr txBox="1"/>
          <p:nvPr/>
        </p:nvSpPr>
        <p:spPr>
          <a:xfrm>
            <a:off x="650240" y="3647440"/>
            <a:ext cx="94288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/>
              <a:t>Human Actor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4F725B8-77CD-C0A1-AD09-7546D6FF612C}"/>
              </a:ext>
            </a:extLst>
          </p:cNvPr>
          <p:cNvSpPr/>
          <p:nvPr/>
        </p:nvSpPr>
        <p:spPr>
          <a:xfrm>
            <a:off x="7142480" y="1513840"/>
            <a:ext cx="3830320" cy="239776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0923BBC-7569-9125-E494-1BBD99728D83}"/>
              </a:ext>
            </a:extLst>
          </p:cNvPr>
          <p:cNvSpPr txBox="1"/>
          <p:nvPr/>
        </p:nvSpPr>
        <p:spPr>
          <a:xfrm>
            <a:off x="9977120" y="1524000"/>
            <a:ext cx="101822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/>
              <a:t>Business Actor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45024BD-4804-8BD6-B484-83C7F4F631BF}"/>
              </a:ext>
            </a:extLst>
          </p:cNvPr>
          <p:cNvSpPr/>
          <p:nvPr/>
        </p:nvSpPr>
        <p:spPr>
          <a:xfrm>
            <a:off x="7477760" y="2032000"/>
            <a:ext cx="3261360" cy="119888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04B1E26-4FCD-B129-AC18-87F0E3D70A22}"/>
              </a:ext>
            </a:extLst>
          </p:cNvPr>
          <p:cNvSpPr txBox="1"/>
          <p:nvPr/>
        </p:nvSpPr>
        <p:spPr>
          <a:xfrm>
            <a:off x="9815015" y="2956560"/>
            <a:ext cx="93968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/>
              <a:t>System Actor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DAA203E-43C3-20FD-B8DB-97D5D0C29D2C}"/>
              </a:ext>
            </a:extLst>
          </p:cNvPr>
          <p:cNvSpPr/>
          <p:nvPr/>
        </p:nvSpPr>
        <p:spPr>
          <a:xfrm>
            <a:off x="7660640" y="2184400"/>
            <a:ext cx="2895600" cy="78232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FBA7080-A3E3-FFC1-D13E-782B8C5E2FC5}"/>
              </a:ext>
            </a:extLst>
          </p:cNvPr>
          <p:cNvSpPr txBox="1"/>
          <p:nvPr/>
        </p:nvSpPr>
        <p:spPr>
          <a:xfrm>
            <a:off x="9479280" y="2225040"/>
            <a:ext cx="100700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/>
              <a:t>Technical Role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2A1A039-8808-F98B-521A-84DB344B68A6}"/>
              </a:ext>
            </a:extLst>
          </p:cNvPr>
          <p:cNvSpPr txBox="1"/>
          <p:nvPr/>
        </p:nvSpPr>
        <p:spPr>
          <a:xfrm>
            <a:off x="8382000" y="2672080"/>
            <a:ext cx="1676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/>
              <a:t>Content Requestor</a:t>
            </a:r>
          </a:p>
        </p:txBody>
      </p:sp>
      <p:pic>
        <p:nvPicPr>
          <p:cNvPr id="23" name="Graphic 22" descr="Smiling face outline with solid fill">
            <a:extLst>
              <a:ext uri="{FF2B5EF4-FFF2-40B4-BE49-F238E27FC236}">
                <a16:creationId xmlns:a16="http://schemas.microsoft.com/office/drawing/2014/main" id="{92C20791-78A5-88FE-F425-0D7BE9B7F5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507108" y="3356212"/>
            <a:ext cx="402988" cy="402988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5081B131-F059-6C2C-AB01-ED609B601879}"/>
              </a:ext>
            </a:extLst>
          </p:cNvPr>
          <p:cNvSpPr txBox="1"/>
          <p:nvPr/>
        </p:nvSpPr>
        <p:spPr>
          <a:xfrm>
            <a:off x="10088880" y="3677920"/>
            <a:ext cx="94288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/>
              <a:t>Human Actor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E94EDAF-0319-D62D-457E-E7990AD43E55}"/>
              </a:ext>
            </a:extLst>
          </p:cNvPr>
          <p:cNvSpPr txBox="1"/>
          <p:nvPr/>
        </p:nvSpPr>
        <p:spPr>
          <a:xfrm>
            <a:off x="7670800" y="2255520"/>
            <a:ext cx="7071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>
                <a:solidFill>
                  <a:srgbClr val="0070C0"/>
                </a:solidFill>
              </a:rPr>
              <a:t>Initiator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CA8148C0-1D2F-ADAE-9FC3-DC9F42C4E0ED}"/>
              </a:ext>
            </a:extLst>
          </p:cNvPr>
          <p:cNvCxnSpPr/>
          <p:nvPr/>
        </p:nvCxnSpPr>
        <p:spPr>
          <a:xfrm flipH="1">
            <a:off x="4094480" y="2387600"/>
            <a:ext cx="3566160" cy="0"/>
          </a:xfrm>
          <a:prstGeom prst="straightConnector1">
            <a:avLst/>
          </a:prstGeom>
          <a:ln w="15875">
            <a:solidFill>
              <a:srgbClr val="0070C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78D09D34-08EA-1E16-2DE7-5E9771D7CADF}"/>
              </a:ext>
            </a:extLst>
          </p:cNvPr>
          <p:cNvSpPr txBox="1"/>
          <p:nvPr/>
        </p:nvSpPr>
        <p:spPr>
          <a:xfrm>
            <a:off x="4460240" y="2021840"/>
            <a:ext cx="2666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Get Patient using </a:t>
            </a:r>
            <a:r>
              <a:rPr lang="en-US" sz="1600">
                <a:latin typeface="PT Mono" panose="02060509020205020204" pitchFamily="49" charset="77"/>
              </a:rPr>
              <a:t>$match</a:t>
            </a:r>
            <a:endParaRPr lang="en-US">
              <a:latin typeface="PT Mono" panose="02060509020205020204" pitchFamily="49" charset="77"/>
            </a:endParaRP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A00FC503-518A-D1B5-E56E-4A256C3D82CC}"/>
              </a:ext>
            </a:extLst>
          </p:cNvPr>
          <p:cNvCxnSpPr>
            <a:cxnSpLocks/>
          </p:cNvCxnSpPr>
          <p:nvPr/>
        </p:nvCxnSpPr>
        <p:spPr>
          <a:xfrm>
            <a:off x="4094480" y="2712720"/>
            <a:ext cx="3403600" cy="0"/>
          </a:xfrm>
          <a:prstGeom prst="straightConnector1">
            <a:avLst/>
          </a:prstGeom>
          <a:ln w="15875">
            <a:solidFill>
              <a:srgbClr val="0070C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rapezoid 32">
            <a:extLst>
              <a:ext uri="{FF2B5EF4-FFF2-40B4-BE49-F238E27FC236}">
                <a16:creationId xmlns:a16="http://schemas.microsoft.com/office/drawing/2014/main" id="{AC294534-3040-0A6C-32DF-09D31C373F08}"/>
              </a:ext>
            </a:extLst>
          </p:cNvPr>
          <p:cNvSpPr/>
          <p:nvPr/>
        </p:nvSpPr>
        <p:spPr>
          <a:xfrm>
            <a:off x="5029200" y="2712720"/>
            <a:ext cx="1483360" cy="1005840"/>
          </a:xfrm>
          <a:prstGeom prst="trapezoid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CC8DEB2-8094-D038-4C3E-7AD0E70F93B3}"/>
              </a:ext>
            </a:extLst>
          </p:cNvPr>
          <p:cNvSpPr txBox="1"/>
          <p:nvPr/>
        </p:nvSpPr>
        <p:spPr>
          <a:xfrm>
            <a:off x="5203028" y="2844800"/>
            <a:ext cx="117269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/>
              <a:t>Information</a:t>
            </a:r>
          </a:p>
          <a:p>
            <a:pPr algn="ctr"/>
            <a:r>
              <a:rPr lang="en-US" sz="1600"/>
              <a:t>Payload</a:t>
            </a:r>
          </a:p>
          <a:p>
            <a:pPr algn="ctr"/>
            <a:r>
              <a:rPr lang="en-US" sz="1200"/>
              <a:t>(patients)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FEB65B1-1F83-6171-F169-87803C25506C}"/>
              </a:ext>
            </a:extLst>
          </p:cNvPr>
          <p:cNvSpPr txBox="1"/>
          <p:nvPr/>
        </p:nvSpPr>
        <p:spPr>
          <a:xfrm>
            <a:off x="4653280" y="4064000"/>
            <a:ext cx="226055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/>
              <a:t>Use Case 3: Query and Access [Content]</a:t>
            </a:r>
          </a:p>
        </p:txBody>
      </p:sp>
    </p:spTree>
    <p:extLst>
      <p:ext uri="{BB962C8B-B14F-4D97-AF65-F5344CB8AC3E}">
        <p14:creationId xmlns:p14="http://schemas.microsoft.com/office/powerpoint/2010/main" val="4359630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43B7EF92-D2B4-3A41-86EC-8A3D4FE9ECCF}"/>
              </a:ext>
            </a:extLst>
          </p:cNvPr>
          <p:cNvSpPr/>
          <p:nvPr/>
        </p:nvSpPr>
        <p:spPr>
          <a:xfrm>
            <a:off x="2215759" y="1415334"/>
            <a:ext cx="3045349" cy="1590260"/>
          </a:xfrm>
          <a:prstGeom prst="roundRect">
            <a:avLst/>
          </a:prstGeom>
          <a:ln w="50800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DocumentReference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ADI Document Ref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D360981A-B01C-1A48-8DB3-B18A9F2AC50C}"/>
              </a:ext>
            </a:extLst>
          </p:cNvPr>
          <p:cNvSpPr/>
          <p:nvPr/>
        </p:nvSpPr>
        <p:spPr>
          <a:xfrm>
            <a:off x="2215760" y="3661577"/>
            <a:ext cx="3045350" cy="1912287"/>
          </a:xfrm>
          <a:prstGeom prst="roundRect">
            <a:avLst/>
          </a:prstGeom>
          <a:ln w="50800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Binary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A210F0D9-D595-4049-9FBC-D5FC9F0C3552}"/>
              </a:ext>
            </a:extLst>
          </p:cNvPr>
          <p:cNvSpPr/>
          <p:nvPr/>
        </p:nvSpPr>
        <p:spPr>
          <a:xfrm>
            <a:off x="2564953" y="4206239"/>
            <a:ext cx="2346960" cy="1248355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Bundle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Type=document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ADI Document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3CEE7831-F9CB-A048-8F5B-D636DB9F46AD}"/>
              </a:ext>
            </a:extLst>
          </p:cNvPr>
          <p:cNvCxnSpPr>
            <a:stCxn id="4" idx="2"/>
            <a:endCxn id="5" idx="0"/>
          </p:cNvCxnSpPr>
          <p:nvPr/>
        </p:nvCxnSpPr>
        <p:spPr>
          <a:xfrm>
            <a:off x="3738434" y="3005594"/>
            <a:ext cx="1" cy="655983"/>
          </a:xfrm>
          <a:prstGeom prst="straightConnector1">
            <a:avLst/>
          </a:prstGeom>
          <a:ln w="444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56FDA72A-3C7C-DB44-9D91-1EA5D6A9F503}"/>
              </a:ext>
            </a:extLst>
          </p:cNvPr>
          <p:cNvSpPr/>
          <p:nvPr/>
        </p:nvSpPr>
        <p:spPr>
          <a:xfrm>
            <a:off x="6852695" y="1415334"/>
            <a:ext cx="3045349" cy="1590260"/>
          </a:xfrm>
          <a:prstGeom prst="roundRect">
            <a:avLst/>
          </a:prstGeom>
          <a:ln w="50800">
            <a:prstDash val="dash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DocumentReference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Digital Signature Ref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E9C87206-2CF6-8C4C-A65E-81C4BB3CFA36}"/>
              </a:ext>
            </a:extLst>
          </p:cNvPr>
          <p:cNvSpPr/>
          <p:nvPr/>
        </p:nvSpPr>
        <p:spPr>
          <a:xfrm>
            <a:off x="6852696" y="3661577"/>
            <a:ext cx="3045350" cy="1172817"/>
          </a:xfrm>
          <a:prstGeom prst="roundRect">
            <a:avLst/>
          </a:prstGeom>
          <a:ln w="50800">
            <a:prstDash val="dash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Binary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5D5069A4-2802-BC40-95D4-C945FF49C198}"/>
              </a:ext>
            </a:extLst>
          </p:cNvPr>
          <p:cNvSpPr/>
          <p:nvPr/>
        </p:nvSpPr>
        <p:spPr>
          <a:xfrm>
            <a:off x="7201889" y="4206240"/>
            <a:ext cx="2346960" cy="469128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Digital Signature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50506BC6-363A-D540-8A49-A4649D152F76}"/>
              </a:ext>
            </a:extLst>
          </p:cNvPr>
          <p:cNvCxnSpPr>
            <a:cxnSpLocks/>
            <a:stCxn id="14" idx="2"/>
            <a:endCxn id="15" idx="0"/>
          </p:cNvCxnSpPr>
          <p:nvPr/>
        </p:nvCxnSpPr>
        <p:spPr>
          <a:xfrm>
            <a:off x="8375370" y="3005594"/>
            <a:ext cx="1" cy="655983"/>
          </a:xfrm>
          <a:prstGeom prst="straightConnector1">
            <a:avLst/>
          </a:prstGeom>
          <a:ln w="44450">
            <a:solidFill>
              <a:srgbClr val="71AD4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B93A5FA8-0F84-9E4C-BAA6-C16DEEEAD59C}"/>
              </a:ext>
            </a:extLst>
          </p:cNvPr>
          <p:cNvCxnSpPr>
            <a:cxnSpLocks/>
            <a:stCxn id="14" idx="1"/>
            <a:endCxn id="4" idx="3"/>
          </p:cNvCxnSpPr>
          <p:nvPr/>
        </p:nvCxnSpPr>
        <p:spPr>
          <a:xfrm flipH="1">
            <a:off x="5261108" y="2210464"/>
            <a:ext cx="1591587" cy="0"/>
          </a:xfrm>
          <a:prstGeom prst="straightConnector1">
            <a:avLst/>
          </a:prstGeom>
          <a:ln w="44450">
            <a:solidFill>
              <a:srgbClr val="71AD4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94192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0108885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Yellow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MITRE Work" ma:contentTypeID="0x010100823A99C636F7423283FB0D200866C61300305FB80C47976C4B916AEC60E81206C0" ma:contentTypeVersion="3" ma:contentTypeDescription="Materials and documents that contain MITRE authored content and other content directly attributable to MITRE and its work" ma:contentTypeScope="" ma:versionID="2a92e56f0ad5ad08dc37a23d9f09ec13">
  <xsd:schema xmlns:xsd="http://www.w3.org/2001/XMLSchema" xmlns:xs="http://www.w3.org/2001/XMLSchema" xmlns:p="http://schemas.microsoft.com/office/2006/metadata/properties" xmlns:ns1="http://schemas.microsoft.com/sharepoint/v3" xmlns:ns2="http://schemas.microsoft.com/sharepoint/v3/fields" xmlns:ns3="ba9988bd-10e2-4a39-8d16-ed6eb9f9083e" targetNamespace="http://schemas.microsoft.com/office/2006/metadata/properties" ma:root="true" ma:fieldsID="534764579952a550a42652e8a364ba6e" ns1:_="" ns2:_="" ns3:_="">
    <xsd:import namespace="http://schemas.microsoft.com/sharepoint/v3"/>
    <xsd:import namespace="http://schemas.microsoft.com/sharepoint/v3/fields"/>
    <xsd:import namespace="ba9988bd-10e2-4a39-8d16-ed6eb9f9083e"/>
    <xsd:element name="properties">
      <xsd:complexType>
        <xsd:sequence>
          <xsd:element name="documentManagement">
            <xsd:complexType>
              <xsd:all>
                <xsd:element ref="ns2:_Contributor" minOccurs="0"/>
                <xsd:element ref="ns1:MITRE_x0020_Sensitivity"/>
                <xsd:element ref="ns1:Release_x0020_Statement"/>
                <xsd:element ref="ns3:fiscal_year"/>
                <xsd:element ref="ns3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MITRE_x0020_Sensitivity" ma:index="10" ma:displayName="Sensitivity" ma:default="Internal MITRE Information" ma:internalName="MITRE_x0020_Sensitivity">
      <xsd:simpleType>
        <xsd:restriction base="dms:Choice">
          <xsd:enumeration value="Public Information"/>
          <xsd:enumeration value="Internal MITRE Information"/>
          <xsd:enumeration value="Sensitive Information"/>
          <xsd:enumeration value="Highly Sensitive Information"/>
        </xsd:restriction>
      </xsd:simpleType>
    </xsd:element>
    <xsd:element name="Release_x0020_Statement" ma:index="11" ma:displayName="Release Statement" ma:default="For Internal MITRE Use" ma:internalName="Release_x0020_Statement">
      <xsd:simpleType>
        <xsd:union memberTypes="dms:Text">
          <xsd:simpleType>
            <xsd:restriction base="dms:Choice">
              <xsd:enumeration value="Approved for Public Release"/>
              <xsd:enumeration value="For Internal MITRE Use"/>
              <xsd:enumeration value="For Release to All Sponsors"/>
              <xsd:enumeration value="For Limited Internal MITRE Use"/>
              <xsd:enumeration value="For Limited External Release"/>
              <xsd:enumeration value="Privileged: Sensitive Personal Information"/>
              <xsd:enumeration value="MITRE Proprietary"/>
              <xsd:enumeration value="Source Selection Sensitive"/>
              <xsd:enumeration value="Restricted: Highly Sensitive Personal Information"/>
            </xsd:restriction>
          </xsd:simpleType>
        </xsd:un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Contributor" ma:index="9" nillable="true" ma:displayName="Contributor" ma:description="One or more people or organizations that contributed to this resource" ma:internalName="_Contributor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a9988bd-10e2-4a39-8d16-ed6eb9f9083e" elementFormDefault="qualified">
    <xsd:import namespace="http://schemas.microsoft.com/office/2006/documentManagement/types"/>
    <xsd:import namespace="http://schemas.microsoft.com/office/infopath/2007/PartnerControls"/>
    <xsd:element name="fiscal_year" ma:index="12" ma:displayName="Fiscal Year" ma:default="FY19" ma:format="Dropdown" ma:internalName="fiscal_year">
      <xsd:simpleType>
        <xsd:restriction base="dms:Choice">
          <xsd:enumeration value="FY19"/>
          <xsd:enumeration value="FY20"/>
        </xsd:restriction>
      </xsd:simpleType>
    </xsd:element>
    <xsd:element name="SharedWithUsers" ma:index="13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 ma:index="8" ma:displayName="Author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customXsn xmlns="http://schemas.microsoft.com/office/2006/metadata/customXsn">
  <xsnLocation/>
  <cached>True</cached>
  <openByDefault>True</openByDefault>
  <xsnScope/>
</customXsn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ITRE_x0020_Sensitivity xmlns="http://schemas.microsoft.com/sharepoint/v3">Internal MITRE Information</MITRE_x0020_Sensitivity>
    <_Contributor xmlns="http://schemas.microsoft.com/sharepoint/v3/fields" xsi:nil="true"/>
    <Release_x0020_Statement xmlns="http://schemas.microsoft.com/sharepoint/v3">For Internal MITRE Use</Release_x0020_Statement>
    <fiscal_year xmlns="ba9988bd-10e2-4a39-8d16-ed6eb9f9083e">FY19</fiscal_year>
    <SharedWithUsers xmlns="ba9988bd-10e2-4a39-8d16-ed6eb9f9083e">
      <UserInfo>
        <DisplayName>Jessica S Skopac</DisplayName>
        <AccountId>395</AccountId>
        <AccountType/>
      </UserInfo>
      <UserInfo>
        <DisplayName>Corey A Spears</DisplayName>
        <AccountId>1098</AccountId>
        <AccountType/>
      </UserInfo>
      <UserInfo>
        <DisplayName>Tina Wilkins</DisplayName>
        <AccountId>1083</AccountId>
        <AccountType/>
      </UserInfo>
      <UserInfo>
        <DisplayName>Leah M Allen</DisplayName>
        <AccountId>52</AccountId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94E8D78E-39BA-483A-8E39-C729C3CA31C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9C5C6D0-0799-484B-8A2B-FA28A69458D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sharepoint/v3/fields"/>
    <ds:schemaRef ds:uri="ba9988bd-10e2-4a39-8d16-ed6eb9f9083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BBF794F-480F-43CF-BB4E-727F23CE4BC9}">
  <ds:schemaRefs>
    <ds:schemaRef ds:uri="http://schemas.microsoft.com/office/2006/metadata/customXsn"/>
  </ds:schemaRefs>
</ds:datastoreItem>
</file>

<file path=customXml/itemProps4.xml><?xml version="1.0" encoding="utf-8"?>
<ds:datastoreItem xmlns:ds="http://schemas.openxmlformats.org/officeDocument/2006/customXml" ds:itemID="{9ECA65DC-3BF8-42D4-A166-237AC00FD0F5}">
  <ds:schemaRefs>
    <ds:schemaRef ds:uri="http://schemas.microsoft.com/sharepoint/v3/fields"/>
    <ds:schemaRef ds:uri="http://purl.org/dc/terms/"/>
    <ds:schemaRef ds:uri="http://schemas.microsoft.com/office/infopath/2007/PartnerControls"/>
    <ds:schemaRef ds:uri="http://schemas.microsoft.com/sharepoint/v3"/>
    <ds:schemaRef ds:uri="http://schemas.microsoft.com/office/2006/documentManagement/types"/>
    <ds:schemaRef ds:uri="http://purl.org/dc/dcmitype/"/>
    <ds:schemaRef ds:uri="http://schemas.openxmlformats.org/package/2006/metadata/core-properties"/>
    <ds:schemaRef ds:uri="ba9988bd-10e2-4a39-8d16-ed6eb9f9083e"/>
    <ds:schemaRef ds:uri="http://schemas.microsoft.com/office/2006/metadata/properties"/>
    <ds:schemaRef ds:uri="http://www.w3.org/XML/1998/namespace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108130</TotalTime>
  <Words>64</Words>
  <Application>Microsoft Macintosh PowerPoint</Application>
  <PresentationFormat>Widescreen</PresentationFormat>
  <Paragraphs>31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PT Mono</vt:lpstr>
      <vt:lpstr>Retrospect</vt:lpstr>
      <vt:lpstr>Office Theme</vt:lpstr>
      <vt:lpstr>IG Diagrams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HL7/CMS Connectathon</dc:title>
  <dc:creator>Rizvi, Siama</dc:creator>
  <cp:lastModifiedBy>May Terry</cp:lastModifiedBy>
  <cp:revision>610</cp:revision>
  <dcterms:created xsi:type="dcterms:W3CDTF">2020-01-03T18:03:29Z</dcterms:created>
  <dcterms:modified xsi:type="dcterms:W3CDTF">2023-10-31T01:29:05Z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0x010100823A99C636F7423283FB0D200866C61300305FB80C47976C4B916AEC60E81206C0</vt:lpwstr>
  </property>
</Properties>
</file>