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8"/>
  </p:notesMasterIdLst>
  <p:sldIdLst>
    <p:sldId id="256" r:id="rId3"/>
    <p:sldId id="257" r:id="rId4"/>
    <p:sldId id="258" r:id="rId5"/>
    <p:sldId id="260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73"/>
  </p:normalViewPr>
  <p:slideViewPr>
    <p:cSldViewPr snapToGrid="0">
      <p:cViewPr varScale="1">
        <p:scale>
          <a:sx n="129" d="100"/>
          <a:sy n="129" d="100"/>
        </p:scale>
        <p:origin x="200" y="8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8" name="Google Shape;9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2" name="Google Shape;13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2" name="Google Shape;13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61514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3bc6e5af85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13bc6e5af85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Slide Text">
  <p:cSld name="Main Slide 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6929438" y="4867275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4" name="Google Shape;54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223901" cy="1417523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4"/>
          <p:cNvSpPr txBox="1">
            <a:spLocks noGrp="1"/>
          </p:cNvSpPr>
          <p:nvPr>
            <p:ph type="body" idx="1"/>
          </p:nvPr>
        </p:nvSpPr>
        <p:spPr>
          <a:xfrm>
            <a:off x="3960944" y="249778"/>
            <a:ext cx="474344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2"/>
          </p:nvPr>
        </p:nvSpPr>
        <p:spPr>
          <a:xfrm>
            <a:off x="828675" y="1564481"/>
            <a:ext cx="3471863" cy="3078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‒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Char char="‒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3"/>
          </p:nvPr>
        </p:nvSpPr>
        <p:spPr>
          <a:xfrm>
            <a:off x="4843463" y="1564481"/>
            <a:ext cx="3471863" cy="3078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‒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Char char="‒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5490">
          <p15:clr>
            <a:srgbClr val="FBAE40"/>
          </p15:clr>
        </p15:guide>
        <p15:guide id="3" orient="horz" pos="14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702227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3486150" y="2049957"/>
            <a:ext cx="4538351" cy="12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Slide Subtitle">
  <p:cSld name="Main Slide Subtitl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body" idx="1"/>
          </p:nvPr>
        </p:nvSpPr>
        <p:spPr>
          <a:xfrm>
            <a:off x="3960945" y="249778"/>
            <a:ext cx="474344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body" idx="2"/>
          </p:nvPr>
        </p:nvSpPr>
        <p:spPr>
          <a:xfrm>
            <a:off x="3960944" y="516566"/>
            <a:ext cx="4743583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6929438" y="4867275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65" name="Google Shape;65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223901" cy="1417523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6"/>
          <p:cNvSpPr txBox="1">
            <a:spLocks noGrp="1"/>
          </p:cNvSpPr>
          <p:nvPr>
            <p:ph type="body" idx="3"/>
          </p:nvPr>
        </p:nvSpPr>
        <p:spPr>
          <a:xfrm>
            <a:off x="828675" y="1564481"/>
            <a:ext cx="3471863" cy="3078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‒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Char char="‒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body" idx="4"/>
          </p:nvPr>
        </p:nvSpPr>
        <p:spPr>
          <a:xfrm>
            <a:off x="4843463" y="1564481"/>
            <a:ext cx="3471863" cy="3078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‒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Char char="‒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">
  <p:cSld name="Section Slide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13901" y="0"/>
            <a:ext cx="40300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>
            <a:off x="1456148" y="2244954"/>
            <a:ext cx="474344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body" idx="2"/>
          </p:nvPr>
        </p:nvSpPr>
        <p:spPr>
          <a:xfrm>
            <a:off x="1456147" y="2511742"/>
            <a:ext cx="4743583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72" name="Google Shape;72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3223901" cy="14175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 No Subtitle">
  <p:cSld name="Section Slide No Subtitle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13901" y="0"/>
            <a:ext cx="40300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8"/>
          <p:cNvSpPr txBox="1">
            <a:spLocks noGrp="1"/>
          </p:cNvSpPr>
          <p:nvPr>
            <p:ph type="body" idx="1"/>
          </p:nvPr>
        </p:nvSpPr>
        <p:spPr>
          <a:xfrm>
            <a:off x="1456148" y="2488509"/>
            <a:ext cx="474344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76" name="Google Shape;76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3223901" cy="14175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Slide Blank">
  <p:cSld name="Main Slide Blank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>
            <a:spLocks noGrp="1"/>
          </p:cNvSpPr>
          <p:nvPr>
            <p:ph type="sldNum" idx="12"/>
          </p:nvPr>
        </p:nvSpPr>
        <p:spPr>
          <a:xfrm>
            <a:off x="6929438" y="4867275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9" name="Google Shape;79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223901" cy="1417523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>
            <a:off x="3960944" y="249777"/>
            <a:ext cx="474344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Slide No Link">
  <p:cSld name="Main Slide No Link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0"/>
          <p:cNvSpPr txBox="1">
            <a:spLocks noGrp="1"/>
          </p:cNvSpPr>
          <p:nvPr>
            <p:ph type="sldNum" idx="12"/>
          </p:nvPr>
        </p:nvSpPr>
        <p:spPr>
          <a:xfrm>
            <a:off x="6929438" y="4867275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3" name="Google Shape;83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223901" cy="1417523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20"/>
          <p:cNvSpPr txBox="1">
            <a:spLocks noGrp="1"/>
          </p:cNvSpPr>
          <p:nvPr>
            <p:ph type="body" idx="1"/>
          </p:nvPr>
        </p:nvSpPr>
        <p:spPr>
          <a:xfrm>
            <a:off x="3960944" y="249778"/>
            <a:ext cx="474344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Slide Blank">
  <p:cSld name="1_Main Slide 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1"/>
          <p:cNvSpPr txBox="1">
            <a:spLocks noGrp="1"/>
          </p:cNvSpPr>
          <p:nvPr>
            <p:ph type="ftr" idx="11"/>
          </p:nvPr>
        </p:nvSpPr>
        <p:spPr>
          <a:xfrm>
            <a:off x="3028950" y="4867275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FA1B8"/>
              </a:buClr>
              <a:buSzPts val="11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21"/>
          <p:cNvSpPr txBox="1">
            <a:spLocks noGrp="1"/>
          </p:cNvSpPr>
          <p:nvPr>
            <p:ph type="sldNum" idx="12"/>
          </p:nvPr>
        </p:nvSpPr>
        <p:spPr>
          <a:xfrm>
            <a:off x="6929438" y="4867275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8" name="Google Shape;88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223901" cy="1417523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21"/>
          <p:cNvSpPr txBox="1">
            <a:spLocks noGrp="1"/>
          </p:cNvSpPr>
          <p:nvPr>
            <p:ph type="body" idx="1"/>
          </p:nvPr>
        </p:nvSpPr>
        <p:spPr>
          <a:xfrm>
            <a:off x="3571876" y="361862"/>
            <a:ext cx="4743449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sldNum" idx="12"/>
          </p:nvPr>
        </p:nvSpPr>
        <p:spPr>
          <a:xfrm>
            <a:off x="6929438" y="4867275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FA1B8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FA1B8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FA1B8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FA1B8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FA1B8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FA1B8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FA1B8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FA1B8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FA1B8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FA1B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/>
              <a:t>A</a:t>
            </a:r>
            <a:endParaRPr/>
          </a:p>
        </p:txBody>
      </p:sp>
      <p:sp>
        <p:nvSpPr>
          <p:cNvPr id="95" name="Google Shape;95;p2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3"/>
          <p:cNvSpPr/>
          <p:nvPr/>
        </p:nvSpPr>
        <p:spPr>
          <a:xfrm>
            <a:off x="6391036" y="3066589"/>
            <a:ext cx="666973" cy="922913"/>
          </a:xfrm>
          <a:prstGeom prst="curvedLeftArrow">
            <a:avLst>
              <a:gd name="adj1" fmla="val 15143"/>
              <a:gd name="adj2" fmla="val 50000"/>
              <a:gd name="adj3" fmla="val 25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3"/>
          <p:cNvSpPr txBox="1">
            <a:spLocks noGrp="1"/>
          </p:cNvSpPr>
          <p:nvPr>
            <p:ph type="body" idx="1"/>
          </p:nvPr>
        </p:nvSpPr>
        <p:spPr>
          <a:xfrm>
            <a:off x="2829025" y="249775"/>
            <a:ext cx="5951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>
                <a:solidFill>
                  <a:schemeClr val="dk2"/>
                </a:solidFill>
              </a:rPr>
              <a:t>Clinical Data Exchange: </a:t>
            </a:r>
            <a:r>
              <a:rPr lang="en">
                <a:solidFill>
                  <a:srgbClr val="2A323A"/>
                </a:solidFill>
              </a:rPr>
              <a:t>Direct Query </a:t>
            </a:r>
            <a:endParaRPr>
              <a:solidFill>
                <a:srgbClr val="2A323A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>
                <a:solidFill>
                  <a:srgbClr val="2A323A"/>
                </a:solidFill>
              </a:rPr>
              <a:t>and Task Based Exchange</a:t>
            </a:r>
            <a:endParaRPr sz="1800" b="1" i="0" u="none" strike="noStrike" cap="none">
              <a:solidFill>
                <a:srgbClr val="2A323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3"/>
          <p:cNvSpPr/>
          <p:nvPr/>
        </p:nvSpPr>
        <p:spPr>
          <a:xfrm>
            <a:off x="2822116" y="4390465"/>
            <a:ext cx="1501500" cy="5043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 Provider System 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Returns Data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34516" y="2670713"/>
            <a:ext cx="485663" cy="73345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3"/>
          <p:cNvSpPr/>
          <p:nvPr/>
        </p:nvSpPr>
        <p:spPr>
          <a:xfrm>
            <a:off x="340998" y="3118738"/>
            <a:ext cx="1597169" cy="44099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Payer or External Provider System Initiates Request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5" name="Google Shape;105;p23"/>
          <p:cNvCxnSpPr/>
          <p:nvPr/>
        </p:nvCxnSpPr>
        <p:spPr>
          <a:xfrm rot="10800000">
            <a:off x="1538335" y="2946281"/>
            <a:ext cx="3237857" cy="0"/>
          </a:xfrm>
          <a:prstGeom prst="straightConnector1">
            <a:avLst/>
          </a:prstGeom>
          <a:noFill/>
          <a:ln w="38100" cap="flat" cmpd="sng">
            <a:solidFill>
              <a:srgbClr val="474749"/>
            </a:solidFill>
            <a:prstDash val="solid"/>
            <a:round/>
            <a:headEnd type="triangle" w="med" len="med"/>
            <a:tailEnd type="none" w="sm" len="sm"/>
          </a:ln>
        </p:spPr>
      </p:cxnSp>
      <p:pic>
        <p:nvPicPr>
          <p:cNvPr id="106" name="Google Shape;106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4236" y="2476007"/>
            <a:ext cx="490971" cy="54265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3"/>
          <p:cNvSpPr/>
          <p:nvPr/>
        </p:nvSpPr>
        <p:spPr>
          <a:xfrm>
            <a:off x="4410099" y="3026704"/>
            <a:ext cx="1382400" cy="5457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Provider System Retrieves Data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8" name="Google Shape;108;p23"/>
          <p:cNvGrpSpPr/>
          <p:nvPr/>
        </p:nvGrpSpPr>
        <p:grpSpPr>
          <a:xfrm>
            <a:off x="1779383" y="1009942"/>
            <a:ext cx="2749142" cy="1841740"/>
            <a:chOff x="2607729" y="1636408"/>
            <a:chExt cx="3232914" cy="2165834"/>
          </a:xfrm>
        </p:grpSpPr>
        <p:pic>
          <p:nvPicPr>
            <p:cNvPr id="109" name="Google Shape;109;p2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4278231" y="2765502"/>
              <a:ext cx="1562412" cy="103674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2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388934" y="1636408"/>
              <a:ext cx="1562412" cy="103674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1" name="Google Shape;111;p2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607729" y="2758473"/>
              <a:ext cx="1562412" cy="103674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2" name="Google Shape;112;p23"/>
          <p:cNvSpPr/>
          <p:nvPr/>
        </p:nvSpPr>
        <p:spPr>
          <a:xfrm>
            <a:off x="1910429" y="2122057"/>
            <a:ext cx="1020541" cy="61068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eg, What are the patient’s HbA1C results after </a:t>
            </a:r>
            <a:br>
              <a:rPr lang="en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2020-01-01?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3"/>
          <p:cNvSpPr/>
          <p:nvPr/>
        </p:nvSpPr>
        <p:spPr>
          <a:xfrm>
            <a:off x="2591521" y="1138969"/>
            <a:ext cx="1131827" cy="61068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eg, What are </a:t>
            </a:r>
            <a:br>
              <a:rPr lang="en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patient’s </a:t>
            </a:r>
            <a:br>
              <a:rPr lang="en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active conditions?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3"/>
          <p:cNvSpPr/>
          <p:nvPr/>
        </p:nvSpPr>
        <p:spPr>
          <a:xfrm>
            <a:off x="3346861" y="2102767"/>
            <a:ext cx="1131827" cy="61068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eg, Send the patient’s latest History &amp; Physical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5" name="Google Shape;115;p23"/>
          <p:cNvCxnSpPr/>
          <p:nvPr/>
        </p:nvCxnSpPr>
        <p:spPr>
          <a:xfrm rot="10800000">
            <a:off x="1139709" y="3684378"/>
            <a:ext cx="2137200" cy="471000"/>
          </a:xfrm>
          <a:prstGeom prst="bentConnector2">
            <a:avLst/>
          </a:prstGeom>
          <a:noFill/>
          <a:ln w="38100" cap="flat" cmpd="sng">
            <a:solidFill>
              <a:srgbClr val="474749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16" name="Google Shape;116;p23"/>
          <p:cNvCxnSpPr/>
          <p:nvPr/>
        </p:nvCxnSpPr>
        <p:spPr>
          <a:xfrm rot="10800000" flipH="1">
            <a:off x="6354415" y="2936993"/>
            <a:ext cx="1315171" cy="9288"/>
          </a:xfrm>
          <a:prstGeom prst="straightConnector1">
            <a:avLst/>
          </a:prstGeom>
          <a:noFill/>
          <a:ln w="38100" cap="flat" cmpd="sng">
            <a:solidFill>
              <a:srgbClr val="474749"/>
            </a:solidFill>
            <a:prstDash val="dash"/>
            <a:round/>
            <a:headEnd type="none" w="sm" len="sm"/>
            <a:tailEnd type="triangle" w="med" len="med"/>
          </a:ln>
        </p:spPr>
      </p:cxnSp>
      <p:cxnSp>
        <p:nvCxnSpPr>
          <p:cNvPr id="117" name="Google Shape;117;p23"/>
          <p:cNvCxnSpPr/>
          <p:nvPr/>
        </p:nvCxnSpPr>
        <p:spPr>
          <a:xfrm flipH="1">
            <a:off x="3999222" y="2946281"/>
            <a:ext cx="1407600" cy="1187400"/>
          </a:xfrm>
          <a:prstGeom prst="bentConnector3">
            <a:avLst>
              <a:gd name="adj1" fmla="val -62707"/>
            </a:avLst>
          </a:prstGeom>
          <a:noFill/>
          <a:ln w="38100" cap="flat" cmpd="sng">
            <a:solidFill>
              <a:srgbClr val="474749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18" name="Google Shape;118;p23"/>
          <p:cNvSpPr/>
          <p:nvPr/>
        </p:nvSpPr>
        <p:spPr>
          <a:xfrm>
            <a:off x="3820003" y="3057084"/>
            <a:ext cx="666973" cy="922913"/>
          </a:xfrm>
          <a:prstGeom prst="curvedLeftArrow">
            <a:avLst>
              <a:gd name="adj1" fmla="val 15143"/>
              <a:gd name="adj2" fmla="val 50000"/>
              <a:gd name="adj3" fmla="val 25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3"/>
          <p:cNvSpPr txBox="1"/>
          <p:nvPr/>
        </p:nvSpPr>
        <p:spPr>
          <a:xfrm>
            <a:off x="4835566" y="1088350"/>
            <a:ext cx="2536042" cy="90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3429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 Query or Task Based Approach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Task Based Approach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3"/>
          <p:cNvSpPr/>
          <p:nvPr/>
        </p:nvSpPr>
        <p:spPr>
          <a:xfrm>
            <a:off x="4915704" y="1119929"/>
            <a:ext cx="215383" cy="281002"/>
          </a:xfrm>
          <a:prstGeom prst="curvedLeftArrow">
            <a:avLst>
              <a:gd name="adj1" fmla="val 15143"/>
              <a:gd name="adj2" fmla="val 50000"/>
              <a:gd name="adj3" fmla="val 25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3"/>
          <p:cNvSpPr/>
          <p:nvPr/>
        </p:nvSpPr>
        <p:spPr>
          <a:xfrm>
            <a:off x="4915704" y="1720817"/>
            <a:ext cx="215383" cy="281002"/>
          </a:xfrm>
          <a:prstGeom prst="curvedLeftArrow">
            <a:avLst>
              <a:gd name="adj1" fmla="val 15143"/>
              <a:gd name="adj2" fmla="val 50000"/>
              <a:gd name="adj3" fmla="val 25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2" name="Google Shape;122;p23"/>
          <p:cNvCxnSpPr>
            <a:stCxn id="123" idx="2"/>
          </p:cNvCxnSpPr>
          <p:nvPr/>
        </p:nvCxnSpPr>
        <p:spPr>
          <a:xfrm rot="5400000">
            <a:off x="7012550" y="3073788"/>
            <a:ext cx="358200" cy="1752000"/>
          </a:xfrm>
          <a:prstGeom prst="bentConnector2">
            <a:avLst/>
          </a:prstGeom>
          <a:noFill/>
          <a:ln w="38100" cap="flat" cmpd="sng">
            <a:solidFill>
              <a:srgbClr val="474749"/>
            </a:solidFill>
            <a:prstDash val="dash"/>
            <a:round/>
            <a:headEnd type="none" w="sm" len="sm"/>
            <a:tailEnd type="triangle" w="med" len="med"/>
          </a:ln>
        </p:spPr>
      </p:cxnSp>
      <p:sp>
        <p:nvSpPr>
          <p:cNvPr id="123" name="Google Shape;123;p23"/>
          <p:cNvSpPr/>
          <p:nvPr/>
        </p:nvSpPr>
        <p:spPr>
          <a:xfrm>
            <a:off x="7159550" y="3266388"/>
            <a:ext cx="1816200" cy="5043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749"/>
              </a:buClr>
              <a:buSzPts val="1100"/>
              <a:buFont typeface="Arial"/>
              <a:buNone/>
            </a:pPr>
            <a:r>
              <a:rPr lang="en" sz="1100" b="1" i="0" u="none" strike="noStrike" cap="none">
                <a:solidFill>
                  <a:srgbClr val="474749"/>
                </a:solidFill>
                <a:latin typeface="Arial"/>
                <a:ea typeface="Arial"/>
                <a:cs typeface="Arial"/>
                <a:sym typeface="Arial"/>
              </a:rPr>
              <a:t>3. Practitioner Intervention (if required)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4" name="Google Shape;124;p23"/>
          <p:cNvGrpSpPr/>
          <p:nvPr/>
        </p:nvGrpSpPr>
        <p:grpSpPr>
          <a:xfrm>
            <a:off x="3282690" y="3846902"/>
            <a:ext cx="614992" cy="539509"/>
            <a:chOff x="7135938" y="3378948"/>
            <a:chExt cx="1011999" cy="842325"/>
          </a:xfrm>
        </p:grpSpPr>
        <p:pic>
          <p:nvPicPr>
            <p:cNvPr id="125" name="Google Shape;125;p23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7135938" y="3378948"/>
              <a:ext cx="1011999" cy="842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6" name="Google Shape;126;p23"/>
            <p:cNvSpPr txBox="1"/>
            <p:nvPr/>
          </p:nvSpPr>
          <p:spPr>
            <a:xfrm>
              <a:off x="7443375" y="3756700"/>
              <a:ext cx="529800" cy="215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rgbClr val="8FA1B8"/>
                  </a:solidFill>
                </a:rPr>
                <a:t>HIT</a:t>
              </a:r>
              <a:endParaRPr b="1">
                <a:solidFill>
                  <a:srgbClr val="8FA1B8"/>
                </a:solidFill>
              </a:endParaRPr>
            </a:p>
          </p:txBody>
        </p:sp>
      </p:grpSp>
      <p:grpSp>
        <p:nvGrpSpPr>
          <p:cNvPr id="127" name="Google Shape;127;p23"/>
          <p:cNvGrpSpPr/>
          <p:nvPr/>
        </p:nvGrpSpPr>
        <p:grpSpPr>
          <a:xfrm>
            <a:off x="4793803" y="2477577"/>
            <a:ext cx="614992" cy="539509"/>
            <a:chOff x="7135938" y="3378948"/>
            <a:chExt cx="1011999" cy="842325"/>
          </a:xfrm>
        </p:grpSpPr>
        <p:pic>
          <p:nvPicPr>
            <p:cNvPr id="128" name="Google Shape;128;p23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7135938" y="3378948"/>
              <a:ext cx="1011999" cy="842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9" name="Google Shape;129;p23"/>
            <p:cNvSpPr txBox="1"/>
            <p:nvPr/>
          </p:nvSpPr>
          <p:spPr>
            <a:xfrm>
              <a:off x="7443375" y="3756700"/>
              <a:ext cx="529800" cy="215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rgbClr val="8FA1B8"/>
                  </a:solidFill>
                </a:rPr>
                <a:t>HIT</a:t>
              </a:r>
              <a:endParaRPr b="1">
                <a:solidFill>
                  <a:srgbClr val="8FA1B8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4"/>
          <p:cNvSpPr txBox="1">
            <a:spLocks noGrp="1"/>
          </p:cNvSpPr>
          <p:nvPr>
            <p:ph type="body" idx="1"/>
          </p:nvPr>
        </p:nvSpPr>
        <p:spPr>
          <a:xfrm>
            <a:off x="3125050" y="249775"/>
            <a:ext cx="5579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i="1" dirty="0">
                <a:solidFill>
                  <a:schemeClr val="dk2"/>
                </a:solidFill>
              </a:rPr>
              <a:t>Unsolicited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>
                <a:solidFill>
                  <a:srgbClr val="2A323A"/>
                </a:solidFill>
              </a:rPr>
              <a:t>Attachments for Claims and Prior Authorization </a:t>
            </a:r>
            <a:endParaRPr sz="1800" b="1" i="0" u="none" strike="noStrike" cap="none" dirty="0">
              <a:solidFill>
                <a:srgbClr val="2A323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4"/>
          <p:cNvSpPr/>
          <p:nvPr/>
        </p:nvSpPr>
        <p:spPr>
          <a:xfrm>
            <a:off x="2739705" y="3355401"/>
            <a:ext cx="3500400" cy="595561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lang="en" b="1" dirty="0">
                <a:solidFill>
                  <a:schemeClr val="dk1"/>
                </a:solidFill>
              </a:rPr>
              <a:t>Provider System Submits Attachments</a:t>
            </a:r>
            <a:endParaRPr sz="11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32320" y="3383280"/>
            <a:ext cx="811025" cy="89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96605" y="2493793"/>
            <a:ext cx="1322895" cy="76811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4"/>
          <p:cNvSpPr/>
          <p:nvPr/>
        </p:nvSpPr>
        <p:spPr>
          <a:xfrm>
            <a:off x="4572000" y="2604597"/>
            <a:ext cx="1075800" cy="5487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missing information (provider details)</a:t>
            </a:r>
            <a:endParaRPr sz="900" dirty="0"/>
          </a:p>
        </p:txBody>
      </p:sp>
      <p:pic>
        <p:nvPicPr>
          <p:cNvPr id="140" name="Google Shape;140;p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35157" y="1690683"/>
            <a:ext cx="1322895" cy="768115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4"/>
          <p:cNvSpPr/>
          <p:nvPr/>
        </p:nvSpPr>
        <p:spPr>
          <a:xfrm>
            <a:off x="3910541" y="1801495"/>
            <a:ext cx="972000" cy="5487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e.g., documents such as History &amp; Physical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2" name="Google Shape;142;p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05774" y="2493793"/>
            <a:ext cx="1322895" cy="768115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4"/>
          <p:cNvSpPr/>
          <p:nvPr/>
        </p:nvSpPr>
        <p:spPr>
          <a:xfrm>
            <a:off x="3181158" y="2604605"/>
            <a:ext cx="972000" cy="5487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study report (pathology, radiology, etc.)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4"/>
          <p:cNvSpPr/>
          <p:nvPr/>
        </p:nvSpPr>
        <p:spPr>
          <a:xfrm rot="10800000" flipH="1">
            <a:off x="2728220" y="3812512"/>
            <a:ext cx="3551700" cy="2769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7B161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6" name="Google Shape;146;p24"/>
          <p:cNvGrpSpPr/>
          <p:nvPr/>
        </p:nvGrpSpPr>
        <p:grpSpPr>
          <a:xfrm>
            <a:off x="1005840" y="3437330"/>
            <a:ext cx="1011999" cy="842325"/>
            <a:chOff x="7135938" y="3378948"/>
            <a:chExt cx="1011999" cy="842325"/>
          </a:xfrm>
        </p:grpSpPr>
        <p:pic>
          <p:nvPicPr>
            <p:cNvPr id="147" name="Google Shape;147;p24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135938" y="3378948"/>
              <a:ext cx="1011999" cy="842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8" name="Google Shape;148;p24"/>
            <p:cNvSpPr txBox="1"/>
            <p:nvPr/>
          </p:nvSpPr>
          <p:spPr>
            <a:xfrm>
              <a:off x="7443375" y="3756700"/>
              <a:ext cx="529800" cy="215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dirty="0">
                  <a:solidFill>
                    <a:srgbClr val="8FA1B8"/>
                  </a:solidFill>
                </a:rPr>
                <a:t>HIT</a:t>
              </a:r>
              <a:endParaRPr b="1" dirty="0">
                <a:solidFill>
                  <a:srgbClr val="8FA1B8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4"/>
          <p:cNvSpPr txBox="1">
            <a:spLocks noGrp="1"/>
          </p:cNvSpPr>
          <p:nvPr>
            <p:ph type="body" idx="1"/>
          </p:nvPr>
        </p:nvSpPr>
        <p:spPr>
          <a:xfrm>
            <a:off x="3125050" y="249775"/>
            <a:ext cx="5579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i="1" dirty="0">
                <a:solidFill>
                  <a:srgbClr val="2A323A"/>
                </a:solidFill>
              </a:rPr>
              <a:t>Solicited</a:t>
            </a:r>
            <a:r>
              <a:rPr lang="en" dirty="0">
                <a:solidFill>
                  <a:srgbClr val="2A323A"/>
                </a:solidFill>
              </a:rPr>
              <a:t> Attachments for Claims and Prior Authorization </a:t>
            </a:r>
            <a:endParaRPr sz="1800" b="1" i="0" u="none" strike="noStrike" cap="none" dirty="0">
              <a:solidFill>
                <a:srgbClr val="2A323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4"/>
          <p:cNvSpPr/>
          <p:nvPr/>
        </p:nvSpPr>
        <p:spPr>
          <a:xfrm>
            <a:off x="2721325" y="3974125"/>
            <a:ext cx="3500400" cy="57070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dk1"/>
                </a:solidFill>
              </a:rPr>
              <a:t>2</a:t>
            </a:r>
            <a:r>
              <a:rPr lang="en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" b="1" dirty="0">
                <a:solidFill>
                  <a:schemeClr val="dk1"/>
                </a:solidFill>
              </a:rPr>
              <a:t>Provider System Submits Attachments</a:t>
            </a:r>
            <a:endParaRPr sz="11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6064" y="3325875"/>
            <a:ext cx="811025" cy="89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96605" y="2248575"/>
            <a:ext cx="1322895" cy="76811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4"/>
          <p:cNvSpPr/>
          <p:nvPr/>
        </p:nvSpPr>
        <p:spPr>
          <a:xfrm>
            <a:off x="4572000" y="2359379"/>
            <a:ext cx="1075800" cy="5487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missing information (provider details)</a:t>
            </a:r>
            <a:endParaRPr sz="900"/>
          </a:p>
        </p:txBody>
      </p:sp>
      <p:sp>
        <p:nvSpPr>
          <p:cNvPr id="139" name="Google Shape;139;p24"/>
          <p:cNvSpPr/>
          <p:nvPr/>
        </p:nvSpPr>
        <p:spPr>
          <a:xfrm>
            <a:off x="2715219" y="3488789"/>
            <a:ext cx="3551700" cy="2769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7B161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Google Shape;140;p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35157" y="1445465"/>
            <a:ext cx="1322895" cy="768115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4"/>
          <p:cNvSpPr/>
          <p:nvPr/>
        </p:nvSpPr>
        <p:spPr>
          <a:xfrm>
            <a:off x="3910541" y="1556277"/>
            <a:ext cx="972000" cy="5487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e.g., documents such as History &amp; Physical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2" name="Google Shape;142;p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05774" y="2248575"/>
            <a:ext cx="1322895" cy="768115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4"/>
          <p:cNvSpPr/>
          <p:nvPr/>
        </p:nvSpPr>
        <p:spPr>
          <a:xfrm>
            <a:off x="3181158" y="2359387"/>
            <a:ext cx="972000" cy="5487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study report (pathology, radiology, etc.)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4"/>
          <p:cNvSpPr/>
          <p:nvPr/>
        </p:nvSpPr>
        <p:spPr>
          <a:xfrm flipH="1">
            <a:off x="2664005" y="3818339"/>
            <a:ext cx="3551700" cy="2769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7B161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4"/>
          <p:cNvSpPr/>
          <p:nvPr/>
        </p:nvSpPr>
        <p:spPr>
          <a:xfrm>
            <a:off x="2715225" y="3222884"/>
            <a:ext cx="3500400" cy="39041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dk1"/>
                </a:solidFill>
              </a:rPr>
              <a:t>1</a:t>
            </a:r>
            <a:r>
              <a:rPr lang="en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n" b="1" dirty="0">
                <a:solidFill>
                  <a:schemeClr val="dk1"/>
                </a:solidFill>
              </a:rPr>
              <a:t>Payer System Requests Attachments</a:t>
            </a:r>
            <a:endParaRPr sz="11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6" name="Google Shape;146;p24"/>
          <p:cNvGrpSpPr/>
          <p:nvPr/>
        </p:nvGrpSpPr>
        <p:grpSpPr>
          <a:xfrm>
            <a:off x="7175038" y="3379923"/>
            <a:ext cx="1011999" cy="842325"/>
            <a:chOff x="7135938" y="3378948"/>
            <a:chExt cx="1011999" cy="842325"/>
          </a:xfrm>
        </p:grpSpPr>
        <p:pic>
          <p:nvPicPr>
            <p:cNvPr id="147" name="Google Shape;147;p24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7135938" y="3378948"/>
              <a:ext cx="1011999" cy="842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8" name="Google Shape;148;p24"/>
            <p:cNvSpPr txBox="1"/>
            <p:nvPr/>
          </p:nvSpPr>
          <p:spPr>
            <a:xfrm>
              <a:off x="7443375" y="3756700"/>
              <a:ext cx="529800" cy="215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rgbClr val="8FA1B8"/>
                  </a:solidFill>
                </a:rPr>
                <a:t>HIT</a:t>
              </a:r>
              <a:endParaRPr b="1">
                <a:solidFill>
                  <a:srgbClr val="8FA1B8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2925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>
            <a:spLocks noGrp="1"/>
          </p:cNvSpPr>
          <p:nvPr>
            <p:ph type="body" idx="1"/>
          </p:nvPr>
        </p:nvSpPr>
        <p:spPr>
          <a:xfrm>
            <a:off x="3960944" y="249777"/>
            <a:ext cx="4743300" cy="2739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4" name="Google Shape;154;p25"/>
          <p:cNvGrpSpPr/>
          <p:nvPr/>
        </p:nvGrpSpPr>
        <p:grpSpPr>
          <a:xfrm>
            <a:off x="5903588" y="3354298"/>
            <a:ext cx="1011999" cy="842325"/>
            <a:chOff x="7135938" y="3378948"/>
            <a:chExt cx="1011999" cy="842325"/>
          </a:xfrm>
        </p:grpSpPr>
        <p:pic>
          <p:nvPicPr>
            <p:cNvPr id="155" name="Google Shape;155;p2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135938" y="3378948"/>
              <a:ext cx="1011999" cy="842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6" name="Google Shape;156;p25"/>
            <p:cNvSpPr txBox="1"/>
            <p:nvPr/>
          </p:nvSpPr>
          <p:spPr>
            <a:xfrm>
              <a:off x="7443375" y="3756700"/>
              <a:ext cx="529800" cy="2154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rgbClr val="8FA1B8"/>
                  </a:solidFill>
                </a:rPr>
                <a:t>HIT</a:t>
              </a:r>
              <a:endParaRPr b="1">
                <a:solidFill>
                  <a:srgbClr val="8FA1B8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Custom 6">
      <a:dk1>
        <a:srgbClr val="474749"/>
      </a:dk1>
      <a:lt1>
        <a:srgbClr val="FFFFFF"/>
      </a:lt1>
      <a:dk2>
        <a:srgbClr val="2A323A"/>
      </a:dk2>
      <a:lt2>
        <a:srgbClr val="51657F"/>
      </a:lt2>
      <a:accent1>
        <a:srgbClr val="A91F24"/>
      </a:accent1>
      <a:accent2>
        <a:srgbClr val="DFD5A9"/>
      </a:accent2>
      <a:accent3>
        <a:srgbClr val="D6843C"/>
      </a:accent3>
      <a:accent4>
        <a:srgbClr val="873F1E"/>
      </a:accent4>
      <a:accent5>
        <a:srgbClr val="E41F26"/>
      </a:accent5>
      <a:accent6>
        <a:srgbClr val="785B4D"/>
      </a:accent6>
      <a:hlink>
        <a:srgbClr val="D6843C"/>
      </a:hlink>
      <a:folHlink>
        <a:srgbClr val="D6843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Macintosh PowerPoint</Application>
  <PresentationFormat>On-screen Show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Simple Light</vt:lpstr>
      <vt:lpstr>2_Office Theme</vt:lpstr>
      <vt:lpstr>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</dc:title>
  <cp:lastModifiedBy>Eric Haas</cp:lastModifiedBy>
  <cp:revision>1</cp:revision>
  <dcterms:modified xsi:type="dcterms:W3CDTF">2022-12-30T05:51:29Z</dcterms:modified>
</cp:coreProperties>
</file>