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  <p:sldMasterId id="2147483670" r:id="rId5"/>
    <p:sldMasterId id="2147483681" r:id="rId6"/>
  </p:sldMasterIdLst>
  <p:notesMasterIdLst>
    <p:notesMasterId r:id="rId9"/>
  </p:notesMasterIdLst>
  <p:sldIdLst>
    <p:sldId id="2717" r:id="rId7"/>
    <p:sldId id="2740" r:id="rId8"/>
  </p:sldIdLst>
  <p:sldSz cx="12192000" cy="6858000"/>
  <p:notesSz cx="7010400" cy="9296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Walbaum Display Light" panose="02070303090703020303" pitchFamily="18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20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Marcelonis" initials="DM" lastIdx="106" clrIdx="0">
    <p:extLst>
      <p:ext uri="{19B8F6BF-5375-455C-9EA6-DF929625EA0E}">
        <p15:presenceInfo xmlns:p15="http://schemas.microsoft.com/office/powerpoint/2012/main" userId="Dana Marcelonis" providerId="None"/>
      </p:ext>
    </p:extLst>
  </p:cmAuthor>
  <p:cmAuthor id="2" name="Jocelyn Keegan" initials="JK" lastIdx="41" clrIdx="1">
    <p:extLst>
      <p:ext uri="{19B8F6BF-5375-455C-9EA6-DF929625EA0E}">
        <p15:presenceInfo xmlns:p15="http://schemas.microsoft.com/office/powerpoint/2012/main" userId="Jocelyn Keegan" providerId="None"/>
      </p:ext>
    </p:extLst>
  </p:cmAuthor>
  <p:cmAuthor id="3" name="Kathy Moncelsi" initials="KM" lastIdx="6" clrIdx="2">
    <p:extLst>
      <p:ext uri="{19B8F6BF-5375-455C-9EA6-DF929625EA0E}">
        <p15:presenceInfo xmlns:p15="http://schemas.microsoft.com/office/powerpoint/2012/main" userId="Kathy Moncel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EA3"/>
    <a:srgbClr val="FDC089"/>
    <a:srgbClr val="A91F24"/>
    <a:srgbClr val="384049"/>
    <a:srgbClr val="CC0505"/>
    <a:srgbClr val="8899A9"/>
    <a:srgbClr val="2A323A"/>
    <a:srgbClr val="ADBDD4"/>
    <a:srgbClr val="708498"/>
    <a:srgbClr val="F5F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3C30CC-4989-4B5D-A6AA-14DD91046E4D}">
  <a:tblStyle styleId="{263C30CC-4989-4B5D-A6AA-14DD91046E4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E7E7"/>
          </a:solidFill>
        </a:fill>
      </a:tcStyle>
    </a:wholeTbl>
    <a:band1H>
      <a:tcTxStyle/>
      <a:tcStyle>
        <a:tcBdr/>
        <a:fill>
          <a:solidFill>
            <a:srgbClr val="E1CB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1CB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72653" autoAdjust="0"/>
  </p:normalViewPr>
  <p:slideViewPr>
    <p:cSldViewPr snapToGrid="0">
      <p:cViewPr varScale="1">
        <p:scale>
          <a:sx n="88" d="100"/>
          <a:sy n="88" d="100"/>
        </p:scale>
        <p:origin x="2040" y="184"/>
      </p:cViewPr>
      <p:guideLst>
        <p:guide pos="720"/>
        <p:guide orient="horz" pos="132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5049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F556ABD-BC43-4650-875E-18DE8C77196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463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CDex</a:t>
            </a:r>
            <a:r>
              <a:rPr lang="en-US" dirty="0"/>
              <a:t> – post-payment review as example</a:t>
            </a:r>
          </a:p>
          <a:p>
            <a:pPr>
              <a:buFontTx/>
              <a:buChar char="-"/>
            </a:pPr>
            <a:r>
              <a:rPr lang="en-US" dirty="0"/>
              <a:t>Payer initiates a request for information to support post-payment review after patient has been seen claim submitted, claim paid    </a:t>
            </a:r>
          </a:p>
          <a:p>
            <a:pPr>
              <a:buFontTx/>
              <a:buChar char="-"/>
            </a:pPr>
            <a:r>
              <a:rPr lang="en-US" dirty="0"/>
              <a:t>Payer specifies structured data they want to request (e.g., HbA1C), H&amp;P, Progress Note = based on specific code</a:t>
            </a:r>
          </a:p>
          <a:p>
            <a:pPr>
              <a:buFontTx/>
              <a:buChar char="-"/>
            </a:pPr>
            <a:r>
              <a:rPr lang="en-US" dirty="0"/>
              <a:t>Package in FHIR bundle</a:t>
            </a:r>
          </a:p>
          <a:p>
            <a:pPr>
              <a:buFontTx/>
              <a:buChar char="-"/>
            </a:pPr>
            <a:r>
              <a:rPr lang="en-US" dirty="0"/>
              <a:t>Provider system retrieves all that clinical information using FHIR</a:t>
            </a:r>
          </a:p>
          <a:p>
            <a:pPr>
              <a:buFontTx/>
              <a:buChar char="-"/>
            </a:pPr>
            <a:r>
              <a:rPr lang="en-US" dirty="0" err="1"/>
              <a:t>CDex</a:t>
            </a:r>
            <a:r>
              <a:rPr lang="en-US" dirty="0"/>
              <a:t> request represents all the queries the provider EHR would execute</a:t>
            </a:r>
          </a:p>
          <a:p>
            <a:pPr>
              <a:buFontTx/>
              <a:buChar char="-"/>
            </a:pPr>
            <a:r>
              <a:rPr lang="en-US" dirty="0"/>
              <a:t>Show UI with data that will be bundled up and sent</a:t>
            </a:r>
          </a:p>
          <a:p>
            <a:pPr>
              <a:buFontTx/>
              <a:buChar char="-"/>
            </a:pPr>
            <a:r>
              <a:rPr lang="en-US" dirty="0"/>
              <a:t>Acknowledge and send via FHIR to payer</a:t>
            </a:r>
          </a:p>
          <a:p>
            <a:pPr>
              <a:buFontTx/>
              <a:buChar char="-"/>
            </a:pPr>
            <a:r>
              <a:rPr lang="en-US" dirty="0"/>
              <a:t>Provider concerns re: minimum necessary</a:t>
            </a:r>
          </a:p>
          <a:p>
            <a:pPr>
              <a:buFontTx/>
              <a:buChar char="-"/>
            </a:pPr>
            <a:r>
              <a:rPr lang="en-US" dirty="0"/>
              <a:t>IG allows us provides us to be explicit about what payer is asking for (e.g., document types, specific range of dates) as opposed to today – please send info to support claim, and provider often sends more than what might be necessary to make sure claim is supported</a:t>
            </a:r>
          </a:p>
          <a:p>
            <a:pPr>
              <a:buFontTx/>
              <a:buChar char="-"/>
            </a:pPr>
            <a:r>
              <a:rPr lang="en-US" dirty="0"/>
              <a:t>We give option for provider to review what’s returned to the payer</a:t>
            </a:r>
          </a:p>
          <a:p>
            <a:pPr>
              <a:buFontTx/>
              <a:buChar char="-"/>
            </a:pPr>
            <a:r>
              <a:rPr lang="en-US" dirty="0"/>
              <a:t>In future VBC – trust gap is closed – this could be done automatically based on contractual agreements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30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No Subtitle">
  <p:cSld name="Section Slide No Sub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18534" y="0"/>
            <a:ext cx="53734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941530" y="3318012"/>
            <a:ext cx="6324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4897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923925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298535" cy="189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FC40-7568-46AE-A2CF-E495DF710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1904CA-F29E-4879-9C30-976BCB17D1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789" y="647936"/>
            <a:ext cx="10100736" cy="42838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4A64BE-1168-4073-90BB-13F5C6C07D36}"/>
              </a:ext>
            </a:extLst>
          </p:cNvPr>
          <p:cNvSpPr txBox="1"/>
          <p:nvPr userDrawn="1"/>
        </p:nvSpPr>
        <p:spPr>
          <a:xfrm>
            <a:off x="11716512" y="6519672"/>
            <a:ext cx="475488" cy="33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AE46657-523C-41C6-BA68-916B965C29D5}" type="slidenum">
              <a:rPr kumimoji="0" lang="en-US" sz="1000" b="0" i="0" u="none" strike="noStrike" kern="1200" cap="none" spc="0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‹#›</a:t>
            </a:fld>
            <a:endParaRPr kumimoji="0" lang="en-US" sz="1000" b="0" i="0" u="none" strike="noStrike" kern="1200" cap="none" spc="0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BBB0C-7618-42A0-8250-FB443F055F29}"/>
              </a:ext>
            </a:extLst>
          </p:cNvPr>
          <p:cNvSpPr txBox="1"/>
          <p:nvPr userDrawn="1"/>
        </p:nvSpPr>
        <p:spPr>
          <a:xfrm>
            <a:off x="209550" y="6517405"/>
            <a:ext cx="2962349" cy="340595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Point-of-Care Partners |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33289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20">
          <p15:clr>
            <a:srgbClr val="FBAE40"/>
          </p15:clr>
        </p15:guide>
        <p15:guide id="3" pos="4008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1_Section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18534" y="0"/>
            <a:ext cx="53734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941530" y="2993272"/>
            <a:ext cx="6324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1941529" y="3348989"/>
            <a:ext cx="63247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4897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923925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FA1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298535" cy="189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97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D50F-3406-420A-813E-6144F645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C074-2423-4791-BE1E-170AE5965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4216D-7642-4A87-9664-09E8A417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E39B-A5BA-4984-AC8A-065F8C15CB96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5FFBE-3A70-435E-A520-F39A2728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91850-3348-4092-BA06-AC6C81C0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C77-26A3-493B-B253-00951B8C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69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F2E6-64A8-0F46-AF27-0A96D82A033B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87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33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2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36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C457-9F9E-46F0-A916-CC6DB41D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897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4887C3B-057F-4D1D-8672-DA58E66187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C3FD4-64B5-4278-942E-156D356B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8535" cy="1890031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E28652A-FBAA-440B-ADE4-BE4B57BA5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501" y="482483"/>
            <a:ext cx="6324599" cy="36512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DC60153-C4A0-4ABD-BB96-7A6F62145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900" y="2085975"/>
            <a:ext cx="4629150" cy="4105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defRPr sz="1800"/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‒"/>
              <a:defRPr sz="1600"/>
            </a:lvl2pPr>
            <a:lvl3pPr>
              <a:lnSpc>
                <a:spcPct val="100000"/>
              </a:lnSpc>
              <a:buClr>
                <a:schemeClr val="accent3"/>
              </a:buClr>
              <a:defRPr sz="1400"/>
            </a:lvl3pPr>
            <a:lvl4pPr marL="1600200" indent="-2286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‒"/>
              <a:defRPr sz="1200"/>
            </a:lvl4pPr>
            <a:lvl5pPr>
              <a:lnSpc>
                <a:spcPct val="100000"/>
              </a:lnSpc>
              <a:buClr>
                <a:schemeClr val="bg2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4C08CF0-4515-4A31-9BA6-4B5F11104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7950" y="2085974"/>
            <a:ext cx="4629150" cy="4105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defRPr sz="1800"/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‒"/>
              <a:defRPr sz="1600"/>
            </a:lvl2pPr>
            <a:lvl3pPr>
              <a:lnSpc>
                <a:spcPct val="100000"/>
              </a:lnSpc>
              <a:buClr>
                <a:schemeClr val="accent3"/>
              </a:buClr>
              <a:defRPr sz="1400"/>
            </a:lvl3pPr>
            <a:lvl4pPr marL="1600200" indent="-2286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‒"/>
              <a:defRPr sz="1200"/>
            </a:lvl4pPr>
            <a:lvl5pPr>
              <a:lnSpc>
                <a:spcPct val="100000"/>
              </a:lnSpc>
              <a:buClr>
                <a:schemeClr val="bg2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82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90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4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50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38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4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98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32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854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AA7B7C-BCF4-4226-B195-CE771F438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6303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10965C-DF07-4C6E-A6AB-EFDD090441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2733276"/>
            <a:ext cx="6051135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987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E407B3-75D2-4040-B9AF-F4547577D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93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2C4BF51-F103-BB4C-82A3-C7636C643B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35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9161506" y="6011454"/>
            <a:ext cx="2169322" cy="217242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2405E47-CBB6-F241-93BD-D007DDA97D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33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>
                <a:ln>
                  <a:noFill/>
                </a:ln>
                <a:solidFill>
                  <a:srgbClr val="FF5959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E317E60-2F1B-1449-9E9F-D294FD48D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34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C32D32-93FB-254D-A4B4-CCBE9774E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29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B3C2F39-DDC2-DF48-BED4-8C05FFE6D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730" y="6337753"/>
            <a:ext cx="1311349" cy="3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75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26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C457-9F9E-46F0-A916-CC6DB41D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897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4887C3B-057F-4D1D-8672-DA58E66187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C3FD4-64B5-4278-942E-156D356B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8535" cy="1890031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E28652A-FBAA-440B-ADE4-BE4B57BA5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501" y="482483"/>
            <a:ext cx="6324599" cy="36512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DC60153-C4A0-4ABD-BB96-7A6F62145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900" y="2085975"/>
            <a:ext cx="4629150" cy="4105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defRPr sz="1800"/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‒"/>
              <a:defRPr sz="1600"/>
            </a:lvl2pPr>
            <a:lvl3pPr>
              <a:lnSpc>
                <a:spcPct val="100000"/>
              </a:lnSpc>
              <a:buClr>
                <a:schemeClr val="accent3"/>
              </a:buClr>
              <a:defRPr sz="1400"/>
            </a:lvl3pPr>
            <a:lvl4pPr marL="1600200" indent="-2286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‒"/>
              <a:defRPr sz="1200"/>
            </a:lvl4pPr>
            <a:lvl5pPr>
              <a:lnSpc>
                <a:spcPct val="100000"/>
              </a:lnSpc>
              <a:buClr>
                <a:schemeClr val="bg2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4C08CF0-4515-4A31-9BA6-4B5F11104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7950" y="2085974"/>
            <a:ext cx="4629150" cy="4105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defRPr sz="1800"/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‒"/>
              <a:defRPr sz="1600"/>
            </a:lvl2pPr>
            <a:lvl3pPr>
              <a:lnSpc>
                <a:spcPct val="100000"/>
              </a:lnSpc>
              <a:buClr>
                <a:schemeClr val="accent3"/>
              </a:buClr>
              <a:defRPr sz="1400"/>
            </a:lvl3pPr>
            <a:lvl4pPr marL="1600200" indent="-2286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‒"/>
              <a:defRPr sz="1200"/>
            </a:lvl4pPr>
            <a:lvl5pPr>
              <a:lnSpc>
                <a:spcPct val="100000"/>
              </a:lnSpc>
              <a:buClr>
                <a:schemeClr val="bg2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8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94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5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3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5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84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3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83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87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26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179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19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7A2042-B5F2-4FEF-A527-6289C95393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324" y="482483"/>
            <a:ext cx="6324599" cy="36512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C41A2-7EB3-438C-A345-77D58413DF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2323" y="838200"/>
            <a:ext cx="6324777" cy="3651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CB915F"/>
                </a:solidFill>
              </a:rPr>
              <a:t>Slide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C457-9F9E-46F0-A916-CC6DB41D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897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4887C3B-057F-4D1D-8672-DA58E66187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C3FD4-64B5-4278-942E-156D356B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8535" cy="189003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799FA4-5449-4C65-8909-B05DC7AEC2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900" y="2085975"/>
            <a:ext cx="4629150" cy="4105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defRPr sz="1800"/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‒"/>
              <a:defRPr sz="1600"/>
            </a:lvl2pPr>
            <a:lvl3pPr>
              <a:lnSpc>
                <a:spcPct val="100000"/>
              </a:lnSpc>
              <a:buClr>
                <a:schemeClr val="accent3"/>
              </a:buClr>
              <a:defRPr sz="1400"/>
            </a:lvl3pPr>
            <a:lvl4pPr marL="1600200" indent="-2286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‒"/>
              <a:defRPr sz="1200"/>
            </a:lvl4pPr>
            <a:lvl5pPr>
              <a:lnSpc>
                <a:spcPct val="100000"/>
              </a:lnSpc>
              <a:buClr>
                <a:schemeClr val="bg2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B9E306B-62FD-41CB-8E83-0812C2025A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7950" y="2085974"/>
            <a:ext cx="4629150" cy="41052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bg2"/>
              </a:buClr>
              <a:defRPr sz="1800"/>
            </a:lvl1pPr>
            <a:lvl2pPr marL="685800" indent="-2286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‒"/>
              <a:defRPr sz="1600"/>
            </a:lvl2pPr>
            <a:lvl3pPr>
              <a:lnSpc>
                <a:spcPct val="100000"/>
              </a:lnSpc>
              <a:buClr>
                <a:schemeClr val="accent3"/>
              </a:buClr>
              <a:defRPr sz="1400"/>
            </a:lvl3pPr>
            <a:lvl4pPr marL="1600200" indent="-228600">
              <a:lnSpc>
                <a:spcPct val="100000"/>
              </a:lnSpc>
              <a:buClr>
                <a:schemeClr val="accent4"/>
              </a:buClr>
              <a:buFont typeface="Arial" panose="020B0604020202020204" pitchFamily="34" charset="0"/>
              <a:buChar char="‒"/>
              <a:defRPr sz="1200"/>
            </a:lvl4pPr>
            <a:lvl5pPr>
              <a:lnSpc>
                <a:spcPct val="100000"/>
              </a:lnSpc>
              <a:buClr>
                <a:schemeClr val="bg2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7549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850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132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154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177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70EEFE6-077D-DB49-B778-FA66FF929D72}"/>
              </a:ext>
            </a:extLst>
          </p:cNvPr>
          <p:cNvSpPr txBox="1">
            <a:spLocks/>
          </p:cNvSpPr>
          <p:nvPr userDrawn="1"/>
        </p:nvSpPr>
        <p:spPr>
          <a:xfrm>
            <a:off x="-30480" y="171574"/>
            <a:ext cx="44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99C3163-F19B-2C48-9165-2CFC1523AB8D}" type="slidenum">
              <a:rPr lang="en-US" sz="11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C93C3FC2-A4B2-9C46-A3E4-9593F824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90" y="6518261"/>
            <a:ext cx="1259840" cy="34802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45B2844-9C59-4F4A-A23F-C56225ED1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778" y="1749287"/>
            <a:ext cx="10601990" cy="47310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120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120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92172F-024B-A640-80DA-4146BE830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993" y="595889"/>
            <a:ext cx="8631607" cy="83181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text. Limit titles to 2 lines. Longer descriptions should be placed below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B57C602-E421-454F-B361-24B06228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9317" y="221360"/>
            <a:ext cx="8143831" cy="348027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75BDC-DCC0-0F4C-B05B-1A0947968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56320"/>
            <a:ext cx="12192000" cy="120725"/>
          </a:xfrm>
          <a:prstGeom prst="rect">
            <a:avLst/>
          </a:prstGeom>
          <a:gradFill>
            <a:gsLst>
              <a:gs pos="50000">
                <a:srgbClr val="498A95"/>
              </a:gs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 w="381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B202EE-11BA-DB47-BC89-95F17B7C3E02}"/>
              </a:ext>
            </a:extLst>
          </p:cNvPr>
          <p:cNvGrpSpPr/>
          <p:nvPr userDrawn="1"/>
        </p:nvGrpSpPr>
        <p:grpSpPr>
          <a:xfrm>
            <a:off x="9620161" y="96218"/>
            <a:ext cx="2571839" cy="613973"/>
            <a:chOff x="9620161" y="96218"/>
            <a:chExt cx="2571839" cy="6139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76D5605-09A1-B441-85AE-B2A9A6489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20161" y="96218"/>
              <a:ext cx="2571839" cy="613973"/>
              <a:chOff x="9620161" y="96218"/>
              <a:chExt cx="2571839" cy="613973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4CFD749-9A51-B540-8385-13D6D909A0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620161" y="710191"/>
                <a:ext cx="2571839" cy="0"/>
              </a:xfrm>
              <a:prstGeom prst="straightConnector1">
                <a:avLst/>
              </a:prstGeom>
              <a:ln w="34925" cap="rnd">
                <a:solidFill>
                  <a:schemeClr val="accent3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phic 16" descr="U.S. Department of Health and Human Services">
                <a:extLst>
                  <a:ext uri="{FF2B5EF4-FFF2-40B4-BE49-F238E27FC236}">
                    <a16:creationId xmlns:a16="http://schemas.microsoft.com/office/drawing/2014/main" id="{F19E28AF-23F3-214C-B2B6-1F3AD588A6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501949" y="96218"/>
                <a:ext cx="505811" cy="505811"/>
              </a:xfrm>
              <a:prstGeom prst="rect">
                <a:avLst/>
              </a:prstGeom>
            </p:spPr>
          </p:pic>
        </p:grp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E62FE9A-FA76-1541-A6DD-26CF30C6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02892" y="139107"/>
              <a:ext cx="1572125" cy="414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17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8DA59A-9CB6-4EF8-84D5-BB0533F59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34" y="0"/>
            <a:ext cx="5373466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7A2042-B5F2-4FEF-A527-6289C95393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1530" y="2993272"/>
            <a:ext cx="6324599" cy="3651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C41A2-7EB3-438C-A345-77D58413DF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41529" y="3348989"/>
            <a:ext cx="6324777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CB915F"/>
                </a:solidFill>
              </a:rPr>
              <a:t>Slide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C3FD4-64B5-4278-942E-156D356BF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8535" cy="18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8DA59A-9CB6-4EF8-84D5-BB0533F59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34" y="0"/>
            <a:ext cx="5373466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7A2042-B5F2-4FEF-A527-6289C95393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1530" y="3318012"/>
            <a:ext cx="6324599" cy="3651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C3FD4-64B5-4278-942E-156D356BF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8535" cy="18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13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C457-9F9E-46F0-A916-CC6DB41D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897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4887C3B-057F-4D1D-8672-DA58E66187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C3FD4-64B5-4278-942E-156D356B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8535" cy="1890031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8874FE1-2FD9-4C0A-A490-041910F4A0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501" y="482483"/>
            <a:ext cx="6324599" cy="36512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17300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N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C457-9F9E-46F0-A916-CC6DB41D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8970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B4887C3B-057F-4D1D-8672-DA58E66187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C3FD4-64B5-4278-942E-156D356B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8535" cy="1890031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2E24573-E6A7-449C-9DAF-2604FE66E5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2501" y="482483"/>
            <a:ext cx="6324599" cy="36512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47456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8.sv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image" Target="../media/image9.png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75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6FA0222-D974-4942-B426-D99A124E1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9250" y="648970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87C3B-057F-4D1D-8672-DA58E661878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51657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1657F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1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751" r:id="rId9"/>
    <p:sldLayoutId id="214748375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1"/>
            <a:endParaRPr lang="en-US"/>
          </a:p>
          <a:p>
            <a:pPr lvl="2"/>
            <a:r>
              <a:rPr lang="en-US"/>
              <a:t>Write here text</a:t>
            </a:r>
          </a:p>
          <a:p>
            <a:pPr lvl="3"/>
            <a:r>
              <a:rPr lang="en-US"/>
              <a:t>Write here text</a:t>
            </a:r>
          </a:p>
          <a:p>
            <a:pPr lvl="4"/>
            <a:r>
              <a:rPr lang="en-US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00FABB-9451-EB4B-91D3-6C411B253FF0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1685" y="6342862"/>
            <a:ext cx="1263921" cy="321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E0D22-2493-E340-B5DB-BBD25A20878A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112" y="6428598"/>
            <a:ext cx="994945" cy="1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6F8856E-AA0A-4A78-AE91-1AAD5709A24E}"/>
              </a:ext>
            </a:extLst>
          </p:cNvPr>
          <p:cNvSpPr/>
          <p:nvPr/>
        </p:nvSpPr>
        <p:spPr>
          <a:xfrm>
            <a:off x="3420657" y="836479"/>
            <a:ext cx="5268204" cy="30428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0FD2FB-A6DA-4BB1-8DB6-3EA17B3572BC}"/>
              </a:ext>
            </a:extLst>
          </p:cNvPr>
          <p:cNvSpPr/>
          <p:nvPr/>
        </p:nvSpPr>
        <p:spPr>
          <a:xfrm>
            <a:off x="3420658" y="4041814"/>
            <a:ext cx="5268204" cy="13583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CFB69F-E5B3-4538-871A-E2D6CCE91895}"/>
              </a:ext>
            </a:extLst>
          </p:cNvPr>
          <p:cNvSpPr/>
          <p:nvPr/>
        </p:nvSpPr>
        <p:spPr>
          <a:xfrm>
            <a:off x="8840192" y="847985"/>
            <a:ext cx="2891834" cy="48935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E75532-AF2A-4F0B-9D17-C9A0EDD2B98A}"/>
              </a:ext>
            </a:extLst>
          </p:cNvPr>
          <p:cNvSpPr/>
          <p:nvPr/>
        </p:nvSpPr>
        <p:spPr>
          <a:xfrm>
            <a:off x="437527" y="3320685"/>
            <a:ext cx="2835658" cy="317130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9F8267-D07F-44C3-86F1-77BBBA65AC18}"/>
              </a:ext>
            </a:extLst>
          </p:cNvPr>
          <p:cNvSpPr/>
          <p:nvPr/>
        </p:nvSpPr>
        <p:spPr>
          <a:xfrm>
            <a:off x="437527" y="847986"/>
            <a:ext cx="2826666" cy="23330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C412DA-C8EA-4AE7-A5C7-6A028D036207}"/>
              </a:ext>
            </a:extLst>
          </p:cNvPr>
          <p:cNvSpPr/>
          <p:nvPr/>
        </p:nvSpPr>
        <p:spPr>
          <a:xfrm>
            <a:off x="617355" y="2097270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708498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Arial" panose="020B0604020202020204"/>
              </a:rPr>
              <a:t>Gaps in Care &amp; Information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884702-111B-4453-BB97-E1ABF91AB052}"/>
              </a:ext>
            </a:extLst>
          </p:cNvPr>
          <p:cNvSpPr/>
          <p:nvPr/>
        </p:nvSpPr>
        <p:spPr>
          <a:xfrm>
            <a:off x="617355" y="3472039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84049"/>
          </a:solidFill>
          <a:ln w="38100">
            <a:solidFill>
              <a:srgbClr val="A91F24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 dirty="0">
                <a:solidFill>
                  <a:prstClr val="white"/>
                </a:solidFill>
                <a:latin typeface="Arial" panose="020B0604020202020204"/>
              </a:rPr>
              <a:t>Coverage Requirements Discovery STU2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3B8BEF-7B5E-43F5-A6A3-A1940D18BE2B}"/>
              </a:ext>
            </a:extLst>
          </p:cNvPr>
          <p:cNvSpPr/>
          <p:nvPr/>
        </p:nvSpPr>
        <p:spPr>
          <a:xfrm>
            <a:off x="9118282" y="4768418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A24C0F"/>
          </a:solidFill>
          <a:ln w="381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Performing Laboratory Reporting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F2F595-D737-464E-BAC5-48FE044FD5C4}"/>
              </a:ext>
            </a:extLst>
          </p:cNvPr>
          <p:cNvSpPr/>
          <p:nvPr/>
        </p:nvSpPr>
        <p:spPr>
          <a:xfrm>
            <a:off x="617355" y="1106202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84049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Data Exchange for Quality Measures STU2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8956D9-B010-45C2-99BF-19F1812973FB}"/>
              </a:ext>
            </a:extLst>
          </p:cNvPr>
          <p:cNvSpPr/>
          <p:nvPr/>
        </p:nvSpPr>
        <p:spPr>
          <a:xfrm>
            <a:off x="617355" y="5421616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84049"/>
          </a:solidFill>
          <a:ln w="38100">
            <a:solidFill>
              <a:srgbClr val="A91F24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Prior-Authorization Support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C15700-E44C-4B07-96E1-564069D394D4}"/>
              </a:ext>
            </a:extLst>
          </p:cNvPr>
          <p:cNvSpPr/>
          <p:nvPr/>
        </p:nvSpPr>
        <p:spPr>
          <a:xfrm>
            <a:off x="3773139" y="4171113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84049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Arial" panose="020B0604020202020204"/>
              </a:rPr>
              <a:t>Risk Based Contract Member Identification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B3CEF4-A90B-47D4-951B-C8033C64E2FD}"/>
              </a:ext>
            </a:extLst>
          </p:cNvPr>
          <p:cNvSpPr/>
          <p:nvPr/>
        </p:nvSpPr>
        <p:spPr>
          <a:xfrm>
            <a:off x="9118282" y="2874360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84049"/>
          </a:solidFill>
          <a:ln w="38100">
            <a:solidFill>
              <a:srgbClr val="A91F24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Notifications</a:t>
            </a:r>
          </a:p>
        </p:txBody>
      </p:sp>
      <p:sp>
        <p:nvSpPr>
          <p:cNvPr id="21" name="Rectangle: Rounded Corners 27">
            <a:extLst>
              <a:ext uri="{FF2B5EF4-FFF2-40B4-BE49-F238E27FC236}">
                <a16:creationId xmlns:a16="http://schemas.microsoft.com/office/drawing/2014/main" id="{5AE10EEA-395A-43E4-9D79-47C330135C32}"/>
              </a:ext>
            </a:extLst>
          </p:cNvPr>
          <p:cNvSpPr/>
          <p:nvPr/>
        </p:nvSpPr>
        <p:spPr>
          <a:xfrm>
            <a:off x="6124001" y="2874360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EFB47F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Arial" panose="020B0604020202020204"/>
              </a:rPr>
              <a:t>Patient Cost Transparency</a:t>
            </a:r>
          </a:p>
        </p:txBody>
      </p:sp>
      <p:sp>
        <p:nvSpPr>
          <p:cNvPr id="22" name="Rectangle: Rounded Corners 30">
            <a:extLst>
              <a:ext uri="{FF2B5EF4-FFF2-40B4-BE49-F238E27FC236}">
                <a16:creationId xmlns:a16="http://schemas.microsoft.com/office/drawing/2014/main" id="{D8C06283-780A-4524-9C01-191FE50CA66C}"/>
              </a:ext>
            </a:extLst>
          </p:cNvPr>
          <p:cNvSpPr/>
          <p:nvPr/>
        </p:nvSpPr>
        <p:spPr>
          <a:xfrm>
            <a:off x="6117256" y="4171113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FDC089"/>
          </a:solidFill>
          <a:ln w="381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solidFill>
                  <a:schemeClr val="tx1"/>
                </a:solidFill>
                <a:latin typeface="Arial" panose="020B0604020202020204"/>
              </a:rPr>
              <a:t>Risk Based Coding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CC5632-115E-4DD6-84B0-35651FFEEAB3}"/>
              </a:ext>
            </a:extLst>
          </p:cNvPr>
          <p:cNvSpPr/>
          <p:nvPr/>
        </p:nvSpPr>
        <p:spPr>
          <a:xfrm>
            <a:off x="6124001" y="989245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84049"/>
          </a:solidFill>
          <a:ln w="38100">
            <a:solidFill>
              <a:srgbClr val="A91F24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Payer Data </a:t>
            </a:r>
          </a:p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Exchange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382CB85-83B0-4395-9F4C-2F4648B7A727}"/>
              </a:ext>
            </a:extLst>
          </p:cNvPr>
          <p:cNvSpPr txBox="1">
            <a:spLocks/>
          </p:cNvSpPr>
          <p:nvPr/>
        </p:nvSpPr>
        <p:spPr>
          <a:xfrm>
            <a:off x="6096000" y="252548"/>
            <a:ext cx="5750258" cy="438926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Case Focus Areas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F2B492-A19B-4EA5-BBDF-983B6AB1A3FE}"/>
              </a:ext>
            </a:extLst>
          </p:cNvPr>
          <p:cNvSpPr/>
          <p:nvPr/>
        </p:nvSpPr>
        <p:spPr>
          <a:xfrm>
            <a:off x="9118282" y="3821572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A24C0F"/>
          </a:solidFill>
          <a:ln w="381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Patient Data Exchange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66B5D0-D68B-44C6-9975-FCA8937B6B74}"/>
              </a:ext>
            </a:extLst>
          </p:cNvPr>
          <p:cNvSpPr/>
          <p:nvPr/>
        </p:nvSpPr>
        <p:spPr>
          <a:xfrm>
            <a:off x="3773139" y="2875762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84049"/>
          </a:solidFill>
          <a:ln w="38100">
            <a:solidFill>
              <a:srgbClr val="A91F24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 dirty="0">
                <a:solidFill>
                  <a:prstClr val="white"/>
                </a:solidFill>
                <a:latin typeface="Arial" panose="020B0604020202020204"/>
              </a:rPr>
              <a:t>Payer Coverage Decision Exchange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306C67-D42B-42B5-A3FB-3CADD012DED8}"/>
              </a:ext>
            </a:extLst>
          </p:cNvPr>
          <p:cNvSpPr/>
          <p:nvPr/>
        </p:nvSpPr>
        <p:spPr>
          <a:xfrm>
            <a:off x="3773139" y="989245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798EA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Clinical Data </a:t>
            </a:r>
          </a:p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Exchange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2881807-6A4B-4226-93A0-BA69F01D1AA1}"/>
              </a:ext>
            </a:extLst>
          </p:cNvPr>
          <p:cNvSpPr/>
          <p:nvPr/>
        </p:nvSpPr>
        <p:spPr>
          <a:xfrm>
            <a:off x="6124001" y="1927148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84049"/>
          </a:solidFill>
          <a:ln w="38100">
            <a:solidFill>
              <a:srgbClr val="A91F24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Payer Data Exchange: Directory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96E5A71-5861-4747-8F04-0051AC7C4E5D}"/>
              </a:ext>
            </a:extLst>
          </p:cNvPr>
          <p:cNvSpPr/>
          <p:nvPr/>
        </p:nvSpPr>
        <p:spPr>
          <a:xfrm>
            <a:off x="3773139" y="1927148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13941"/>
          </a:solidFill>
          <a:ln w="38100">
            <a:solidFill>
              <a:srgbClr val="A91F24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 dirty="0">
                <a:solidFill>
                  <a:prstClr val="white"/>
                </a:solidFill>
                <a:latin typeface="Arial" panose="020B0604020202020204"/>
              </a:rPr>
              <a:t>Payer Data Exchange: Formulary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FD40D-0C39-4466-9189-DB6800EB25EE}"/>
              </a:ext>
            </a:extLst>
          </p:cNvPr>
          <p:cNvSpPr txBox="1"/>
          <p:nvPr/>
        </p:nvSpPr>
        <p:spPr>
          <a:xfrm>
            <a:off x="2785082" y="847987"/>
            <a:ext cx="430887" cy="233300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>
                <a:solidFill>
                  <a:schemeClr val="tx2"/>
                </a:solidFill>
              </a:rPr>
              <a:t>Quality Improvement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6E08B9-A7BC-4A8D-893D-045770F1C8C6}"/>
              </a:ext>
            </a:extLst>
          </p:cNvPr>
          <p:cNvSpPr txBox="1"/>
          <p:nvPr/>
        </p:nvSpPr>
        <p:spPr>
          <a:xfrm>
            <a:off x="11281683" y="847985"/>
            <a:ext cx="430887" cy="489359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Clinical Data Exchange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0DF45A-5C64-4428-A345-62D0910CC2DE}"/>
              </a:ext>
            </a:extLst>
          </p:cNvPr>
          <p:cNvSpPr txBox="1"/>
          <p:nvPr/>
        </p:nvSpPr>
        <p:spPr>
          <a:xfrm>
            <a:off x="2785082" y="3384986"/>
            <a:ext cx="430887" cy="31070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Coverage / Burden Reduction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8BEA76-38BF-48D2-96DE-ED8CD3A1B992}"/>
              </a:ext>
            </a:extLst>
          </p:cNvPr>
          <p:cNvSpPr txBox="1"/>
          <p:nvPr/>
        </p:nvSpPr>
        <p:spPr>
          <a:xfrm rot="16200000">
            <a:off x="5778902" y="2986917"/>
            <a:ext cx="430887" cy="444241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>
                <a:solidFill>
                  <a:schemeClr val="tx2"/>
                </a:solidFill>
              </a:rPr>
              <a:t>Process Improvement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F7EFF5B-FB00-44EC-A508-D5B31355E20E}"/>
              </a:ext>
            </a:extLst>
          </p:cNvPr>
          <p:cNvSpPr/>
          <p:nvPr/>
        </p:nvSpPr>
        <p:spPr>
          <a:xfrm>
            <a:off x="9118282" y="989245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84049"/>
          </a:solidFill>
          <a:ln w="38100">
            <a:solidFill>
              <a:srgbClr val="A91F24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Payer Data </a:t>
            </a:r>
          </a:p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Exchange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112ACD-E1EB-44E9-88B1-604B1C3E3F40}"/>
              </a:ext>
            </a:extLst>
          </p:cNvPr>
          <p:cNvSpPr txBox="1"/>
          <p:nvPr/>
        </p:nvSpPr>
        <p:spPr>
          <a:xfrm>
            <a:off x="8261433" y="853322"/>
            <a:ext cx="430887" cy="302597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algn="ctr"/>
            <a:r>
              <a:rPr lang="en-US">
                <a:solidFill>
                  <a:schemeClr val="tx2"/>
                </a:solidFill>
              </a:rPr>
              <a:t>Member Access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0ED7C79-5FC9-493D-98FA-A69D579845F4}"/>
              </a:ext>
            </a:extLst>
          </p:cNvPr>
          <p:cNvSpPr/>
          <p:nvPr/>
        </p:nvSpPr>
        <p:spPr>
          <a:xfrm>
            <a:off x="9118282" y="1927148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798EA3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Clinical Data </a:t>
            </a:r>
          </a:p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Exchange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398B76D-7180-44F4-9C13-2AE7CE9D6684}"/>
              </a:ext>
            </a:extLst>
          </p:cNvPr>
          <p:cNvSpPr/>
          <p:nvPr/>
        </p:nvSpPr>
        <p:spPr>
          <a:xfrm>
            <a:off x="617355" y="4456563"/>
            <a:ext cx="2103120" cy="822960"/>
          </a:xfrm>
          <a:prstGeom prst="roundRect">
            <a:avLst>
              <a:gd name="adj" fmla="val 12220"/>
            </a:avLst>
          </a:prstGeom>
          <a:solidFill>
            <a:srgbClr val="384049"/>
          </a:solidFill>
          <a:ln w="38100">
            <a:solidFill>
              <a:srgbClr val="A91F24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300" b="1" kern="1200">
                <a:solidFill>
                  <a:prstClr val="white"/>
                </a:solidFill>
                <a:latin typeface="Arial" panose="020B0604020202020204"/>
              </a:rPr>
              <a:t>Documentation Templates and Rules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2FED9EF-282A-4103-8332-D2D777B025A1}"/>
              </a:ext>
            </a:extLst>
          </p:cNvPr>
          <p:cNvSpPr/>
          <p:nvPr/>
        </p:nvSpPr>
        <p:spPr>
          <a:xfrm>
            <a:off x="5904387" y="5646481"/>
            <a:ext cx="478624" cy="201168"/>
          </a:xfrm>
          <a:prstGeom prst="roundRect">
            <a:avLst/>
          </a:prstGeom>
          <a:solidFill>
            <a:srgbClr val="31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A31C224-3398-49E1-B3E3-77CF13200CC7}"/>
              </a:ext>
            </a:extLst>
          </p:cNvPr>
          <p:cNvSpPr/>
          <p:nvPr/>
        </p:nvSpPr>
        <p:spPr>
          <a:xfrm>
            <a:off x="5904386" y="6453572"/>
            <a:ext cx="470852" cy="201473"/>
          </a:xfrm>
          <a:prstGeom prst="roundRect">
            <a:avLst/>
          </a:prstGeom>
          <a:solidFill>
            <a:srgbClr val="A24C0F"/>
          </a:solidFill>
          <a:ln w="381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en-US" sz="1300" b="1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7637809-E762-44BC-8D7A-7009A77E9177}"/>
              </a:ext>
            </a:extLst>
          </p:cNvPr>
          <p:cNvSpPr/>
          <p:nvPr/>
        </p:nvSpPr>
        <p:spPr>
          <a:xfrm>
            <a:off x="5904386" y="6195072"/>
            <a:ext cx="478624" cy="201474"/>
          </a:xfrm>
          <a:prstGeom prst="roundRect">
            <a:avLst/>
          </a:prstGeom>
          <a:solidFill>
            <a:srgbClr val="EFB4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15A0413-9D6C-4BB3-A2F5-F5E65F8A33F1}"/>
              </a:ext>
            </a:extLst>
          </p:cNvPr>
          <p:cNvSpPr/>
          <p:nvPr/>
        </p:nvSpPr>
        <p:spPr>
          <a:xfrm>
            <a:off x="5904386" y="5915307"/>
            <a:ext cx="478624" cy="201474"/>
          </a:xfrm>
          <a:prstGeom prst="roundRect">
            <a:avLst/>
          </a:prstGeom>
          <a:solidFill>
            <a:srgbClr val="7C8E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B64ADD-E57F-40B0-BE1E-A6DD9DF501CA}"/>
              </a:ext>
            </a:extLst>
          </p:cNvPr>
          <p:cNvSpPr txBox="1"/>
          <p:nvPr/>
        </p:nvSpPr>
        <p:spPr>
          <a:xfrm>
            <a:off x="6395094" y="5620814"/>
            <a:ext cx="1063582" cy="24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defRPr/>
            </a:pPr>
            <a:r>
              <a:rPr lang="en-US" sz="1050" b="1">
                <a:solidFill>
                  <a:srgbClr val="474749"/>
                </a:solidFill>
              </a:rPr>
              <a:t>Published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714339-51FA-409D-867F-93C873B31C18}"/>
              </a:ext>
            </a:extLst>
          </p:cNvPr>
          <p:cNvSpPr txBox="1"/>
          <p:nvPr/>
        </p:nvSpPr>
        <p:spPr>
          <a:xfrm>
            <a:off x="6395094" y="5888626"/>
            <a:ext cx="1063582" cy="24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300"/>
              </a:lnSpc>
              <a:buClrTx/>
              <a:defRPr/>
            </a:pPr>
            <a:r>
              <a:rPr lang="en-US" sz="1050" b="1">
                <a:solidFill>
                  <a:srgbClr val="474749"/>
                </a:solidFill>
              </a:rPr>
              <a:t>Balloting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E36269-6C9E-49AA-B292-76EDEE3E0116}"/>
              </a:ext>
            </a:extLst>
          </p:cNvPr>
          <p:cNvSpPr txBox="1"/>
          <p:nvPr/>
        </p:nvSpPr>
        <p:spPr>
          <a:xfrm>
            <a:off x="6395094" y="6381490"/>
            <a:ext cx="1063582" cy="24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300"/>
              </a:lnSpc>
              <a:buClrTx/>
              <a:defRPr/>
            </a:pPr>
            <a:r>
              <a:rPr lang="en-US" sz="1050" b="1">
                <a:solidFill>
                  <a:srgbClr val="474749"/>
                </a:solidFill>
              </a:rPr>
              <a:t>Future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538EB9-F8B0-4272-A6F9-4C0EF7327FD0}"/>
              </a:ext>
            </a:extLst>
          </p:cNvPr>
          <p:cNvGrpSpPr/>
          <p:nvPr/>
        </p:nvGrpSpPr>
        <p:grpSpPr>
          <a:xfrm>
            <a:off x="4030713" y="5616771"/>
            <a:ext cx="1729972" cy="1107301"/>
            <a:chOff x="3763179" y="5556099"/>
            <a:chExt cx="1729972" cy="110730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DA2DB4F-6159-4C7B-868F-523C5BA0A289}"/>
                </a:ext>
              </a:extLst>
            </p:cNvPr>
            <p:cNvSpPr/>
            <p:nvPr/>
          </p:nvSpPr>
          <p:spPr>
            <a:xfrm>
              <a:off x="3763179" y="5713059"/>
              <a:ext cx="1589412" cy="95034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47474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Use Case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47474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HL7 Standards Progress</a:t>
              </a:r>
            </a:p>
          </p:txBody>
        </p: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27BD78F1-C3AD-45E9-9E14-C73194905A4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488323" y="5556099"/>
              <a:ext cx="4828" cy="1093194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3D8EA5B-B85F-461D-9F15-91DCD7D25BAC}"/>
              </a:ext>
            </a:extLst>
          </p:cNvPr>
          <p:cNvSpPr txBox="1"/>
          <p:nvPr/>
        </p:nvSpPr>
        <p:spPr>
          <a:xfrm>
            <a:off x="6407177" y="6164529"/>
            <a:ext cx="1063582" cy="24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300"/>
              </a:lnSpc>
              <a:buClrTx/>
              <a:defRPr/>
            </a:pPr>
            <a:r>
              <a:rPr lang="en-US" sz="1050" b="1">
                <a:solidFill>
                  <a:srgbClr val="474749"/>
                </a:solidFill>
              </a:rPr>
              <a:t>Build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B33D16-BD19-4E58-98FB-E441626A4485}"/>
              </a:ext>
            </a:extLst>
          </p:cNvPr>
          <p:cNvSpPr txBox="1"/>
          <p:nvPr/>
        </p:nvSpPr>
        <p:spPr>
          <a:xfrm>
            <a:off x="7998298" y="6096168"/>
            <a:ext cx="243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Aligned with specific ONC or CMS rule or proposed rule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673BF9-7BC4-4F21-A80F-3501F185721E}"/>
              </a:ext>
            </a:extLst>
          </p:cNvPr>
          <p:cNvSpPr/>
          <p:nvPr/>
        </p:nvSpPr>
        <p:spPr>
          <a:xfrm>
            <a:off x="7441097" y="6119909"/>
            <a:ext cx="478624" cy="4542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674878-308F-824C-83F0-6E5B616CCD4B}"/>
              </a:ext>
            </a:extLst>
          </p:cNvPr>
          <p:cNvSpPr txBox="1"/>
          <p:nvPr/>
        </p:nvSpPr>
        <p:spPr>
          <a:xfrm>
            <a:off x="3849178" y="2154778"/>
            <a:ext cx="64359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bg1">
                    <a:lumMod val="75000"/>
                  </a:schemeClr>
                </a:solidFill>
                <a:latin typeface="Walbaum Display Light" panose="02070303090703020303" pitchFamily="18" charset="0"/>
              </a:rPr>
              <a:t>OLD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28FDEBD-855A-4E7B-A4A5-BC6D4ECF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8231" y="2765502"/>
            <a:ext cx="1562412" cy="10367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6927C-C5C0-4E7F-BC21-8849BC202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kern="1200" dirty="0">
                <a:latin typeface="+mn-lt"/>
                <a:ea typeface="+mn-ea"/>
                <a:cs typeface="+mn-cs"/>
              </a:rPr>
              <a:t>Clinical </a:t>
            </a:r>
            <a:r>
              <a:rPr lang="en-US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r>
              <a:rPr lang="en-US" kern="1200" dirty="0">
                <a:latin typeface="+mn-lt"/>
                <a:ea typeface="+mn-ea"/>
                <a:cs typeface="+mn-cs"/>
              </a:rPr>
              <a:t> Exchange (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CDex</a:t>
            </a:r>
            <a:r>
              <a:rPr lang="en-US" kern="1200" dirty="0"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05C39ED8-BF5D-4AA8-9897-7B41A9744B37}"/>
              </a:ext>
            </a:extLst>
          </p:cNvPr>
          <p:cNvSpPr/>
          <p:nvPr/>
        </p:nvSpPr>
        <p:spPr>
          <a:xfrm>
            <a:off x="3950268" y="5830207"/>
            <a:ext cx="2002155" cy="672576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4.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Provider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System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Returns Data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E3F4BD4-C451-4B72-8BBD-3D81B8D3F13D}"/>
              </a:ext>
            </a:extLst>
          </p:cNvPr>
          <p:cNvSpPr/>
          <p:nvPr/>
        </p:nvSpPr>
        <p:spPr>
          <a:xfrm>
            <a:off x="454664" y="4324570"/>
            <a:ext cx="2129559" cy="587996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  <a:sym typeface="Arial"/>
              </a:rPr>
              <a:t>1. Payer or External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Provider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  <a:sym typeface="Arial"/>
              </a:rPr>
              <a:t>System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  <a:sym typeface="Arial"/>
              </a:rPr>
              <a:t> Initiates Request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6EAEC2-9034-4CB6-B6BB-F0305A9C6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7785" y="3439408"/>
            <a:ext cx="647551" cy="97793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5BB01C-4BFA-4792-94E6-150C710D13FB}"/>
              </a:ext>
            </a:extLst>
          </p:cNvPr>
          <p:cNvCxnSpPr>
            <a:cxnSpLocks/>
          </p:cNvCxnSpPr>
          <p:nvPr/>
        </p:nvCxnSpPr>
        <p:spPr>
          <a:xfrm flipH="1">
            <a:off x="2130279" y="3928375"/>
            <a:ext cx="431714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297DFE55-B975-4D0B-BD23-ED20F86A3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9606" y="3550830"/>
            <a:ext cx="683178" cy="755091"/>
          </a:xfrm>
          <a:prstGeom prst="rect">
            <a:avLst/>
          </a:prstGeom>
        </p:spPr>
      </p:pic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BDB3B952-CC09-42FC-8090-2C4B0D537138}"/>
              </a:ext>
            </a:extLst>
          </p:cNvPr>
          <p:cNvSpPr/>
          <p:nvPr/>
        </p:nvSpPr>
        <p:spPr>
          <a:xfrm>
            <a:off x="5930882" y="4185146"/>
            <a:ext cx="1843392" cy="72742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2.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Provider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System Retrieves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rPr>
              <a:t>Data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BAFF4AE6-2BDC-4D46-8AAC-ED7AC382F0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7421" y="3676855"/>
            <a:ext cx="761674" cy="50304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0F541DC-5A7E-491F-B311-97D0EFF09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934" y="1636408"/>
            <a:ext cx="1562412" cy="10367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4B1A65D-2698-42B8-8805-0168E799A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7729" y="2758473"/>
            <a:ext cx="1562412" cy="1036740"/>
          </a:xfrm>
          <a:prstGeom prst="rect">
            <a:avLst/>
          </a:prstGeom>
        </p:spPr>
      </p:pic>
      <p:sp>
        <p:nvSpPr>
          <p:cNvPr id="47" name="Rounded Rectangle 15">
            <a:extLst>
              <a:ext uri="{FF2B5EF4-FFF2-40B4-BE49-F238E27FC236}">
                <a16:creationId xmlns:a16="http://schemas.microsoft.com/office/drawing/2014/main" id="{8A482F06-8CBC-4DAB-A5B7-B971AB06F6EE}"/>
              </a:ext>
            </a:extLst>
          </p:cNvPr>
          <p:cNvSpPr/>
          <p:nvPr/>
        </p:nvSpPr>
        <p:spPr>
          <a:xfrm>
            <a:off x="2723436" y="2944225"/>
            <a:ext cx="1330997" cy="71815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e.g., What are the patient’s HbA1C results after 2020-01-01?</a:t>
            </a:r>
          </a:p>
        </p:txBody>
      </p:sp>
      <p:sp>
        <p:nvSpPr>
          <p:cNvPr id="59" name="Rounded Rectangle 15">
            <a:extLst>
              <a:ext uri="{FF2B5EF4-FFF2-40B4-BE49-F238E27FC236}">
                <a16:creationId xmlns:a16="http://schemas.microsoft.com/office/drawing/2014/main" id="{F583D97C-6B0F-4534-B5FF-BC8DC16C7C9A}"/>
              </a:ext>
            </a:extLst>
          </p:cNvPr>
          <p:cNvSpPr/>
          <p:nvPr/>
        </p:nvSpPr>
        <p:spPr>
          <a:xfrm>
            <a:off x="3524380" y="1788140"/>
            <a:ext cx="1330997" cy="71815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e.g., What are </a:t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 patient’s </a:t>
            </a: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active conditions?</a:t>
            </a:r>
          </a:p>
        </p:txBody>
      </p:sp>
      <p:sp>
        <p:nvSpPr>
          <p:cNvPr id="61" name="Rounded Rectangle 15">
            <a:extLst>
              <a:ext uri="{FF2B5EF4-FFF2-40B4-BE49-F238E27FC236}">
                <a16:creationId xmlns:a16="http://schemas.microsoft.com/office/drawing/2014/main" id="{90FCAF03-F035-4DC8-B8D8-01B62FBCD9BE}"/>
              </a:ext>
            </a:extLst>
          </p:cNvPr>
          <p:cNvSpPr/>
          <p:nvPr/>
        </p:nvSpPr>
        <p:spPr>
          <a:xfrm>
            <a:off x="4426602" y="2921539"/>
            <a:ext cx="1330997" cy="71815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e.g., Send the patient’s latest History &amp; Physical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13667F1-39D3-4F4B-849E-0E3FE56C496F}"/>
              </a:ext>
            </a:extLst>
          </p:cNvPr>
          <p:cNvCxnSpPr>
            <a:cxnSpLocks/>
            <a:stCxn id="36" idx="2"/>
          </p:cNvCxnSpPr>
          <p:nvPr/>
        </p:nvCxnSpPr>
        <p:spPr>
          <a:xfrm rot="5400000">
            <a:off x="9140792" y="4158364"/>
            <a:ext cx="567022" cy="2102661"/>
          </a:xfrm>
          <a:prstGeom prst="bentConnector2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8E0D2C21-6A81-E744-9941-1D3ECB9EA3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0509" y="5259891"/>
            <a:ext cx="761674" cy="503040"/>
          </a:xfrm>
          <a:prstGeom prst="rect">
            <a:avLst/>
          </a:prstGeom>
        </p:spPr>
      </p:pic>
      <p:cxnSp>
        <p:nvCxnSpPr>
          <p:cNvPr id="33" name="Connector: Elbow 14">
            <a:extLst>
              <a:ext uri="{FF2B5EF4-FFF2-40B4-BE49-F238E27FC236}">
                <a16:creationId xmlns:a16="http://schemas.microsoft.com/office/drawing/2014/main" id="{142DF2B1-19D1-874C-8B35-BBB9A1FAAF46}"/>
              </a:ext>
            </a:extLst>
          </p:cNvPr>
          <p:cNvCxnSpPr>
            <a:cxnSpLocks/>
            <a:endCxn id="11" idx="2"/>
          </p:cNvCxnSpPr>
          <p:nvPr/>
        </p:nvCxnSpPr>
        <p:spPr>
          <a:xfrm rot="10800000">
            <a:off x="1519444" y="4912567"/>
            <a:ext cx="2849768" cy="627937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">
            <a:extLst>
              <a:ext uri="{FF2B5EF4-FFF2-40B4-BE49-F238E27FC236}">
                <a16:creationId xmlns:a16="http://schemas.microsoft.com/office/drawing/2014/main" id="{FB1D4C78-084E-E644-B7C1-70AD67EE154B}"/>
              </a:ext>
            </a:extLst>
          </p:cNvPr>
          <p:cNvSpPr/>
          <p:nvPr/>
        </p:nvSpPr>
        <p:spPr>
          <a:xfrm>
            <a:off x="9324884" y="4409918"/>
            <a:ext cx="2301498" cy="516265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3.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Practitioner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</a:rPr>
              <a:t> Intervention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(if required)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1C537E-C1B1-584D-9584-AC2306C8EB71}"/>
              </a:ext>
            </a:extLst>
          </p:cNvPr>
          <p:cNvCxnSpPr>
            <a:cxnSpLocks/>
          </p:cNvCxnSpPr>
          <p:nvPr/>
        </p:nvCxnSpPr>
        <p:spPr>
          <a:xfrm flipV="1">
            <a:off x="8401309" y="3915991"/>
            <a:ext cx="1753561" cy="1238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14">
            <a:extLst>
              <a:ext uri="{FF2B5EF4-FFF2-40B4-BE49-F238E27FC236}">
                <a16:creationId xmlns:a16="http://schemas.microsoft.com/office/drawing/2014/main" id="{C1B1D50D-EC25-504E-9114-34C769C393A8}"/>
              </a:ext>
            </a:extLst>
          </p:cNvPr>
          <p:cNvCxnSpPr>
            <a:cxnSpLocks/>
            <a:stCxn id="52" idx="3"/>
            <a:endCxn id="31" idx="3"/>
          </p:cNvCxnSpPr>
          <p:nvPr/>
        </p:nvCxnSpPr>
        <p:spPr>
          <a:xfrm flipH="1">
            <a:off x="5332183" y="3928375"/>
            <a:ext cx="1876912" cy="1583036"/>
          </a:xfrm>
          <a:prstGeom prst="bentConnector3">
            <a:avLst>
              <a:gd name="adj1" fmla="val -6270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917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06">
      <a:dk1>
        <a:srgbClr val="474749"/>
      </a:dk1>
      <a:lt1>
        <a:srgbClr val="FFFFFF"/>
      </a:lt1>
      <a:dk2>
        <a:srgbClr val="2A323A"/>
      </a:dk2>
      <a:lt2>
        <a:srgbClr val="51657F"/>
      </a:lt2>
      <a:accent1>
        <a:srgbClr val="A91F24"/>
      </a:accent1>
      <a:accent2>
        <a:srgbClr val="DFD5A9"/>
      </a:accent2>
      <a:accent3>
        <a:srgbClr val="D6843C"/>
      </a:accent3>
      <a:accent4>
        <a:srgbClr val="873F1E"/>
      </a:accent4>
      <a:accent5>
        <a:srgbClr val="E41F26"/>
      </a:accent5>
      <a:accent6>
        <a:srgbClr val="785B4D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06">
      <a:dk1>
        <a:srgbClr val="474749"/>
      </a:dk1>
      <a:lt1>
        <a:sysClr val="window" lastClr="FFFFFF"/>
      </a:lt1>
      <a:dk2>
        <a:srgbClr val="2A323A"/>
      </a:dk2>
      <a:lt2>
        <a:srgbClr val="51657F"/>
      </a:lt2>
      <a:accent1>
        <a:srgbClr val="A91F24"/>
      </a:accent1>
      <a:accent2>
        <a:srgbClr val="DFD5A9"/>
      </a:accent2>
      <a:accent3>
        <a:srgbClr val="D6843C"/>
      </a:accent3>
      <a:accent4>
        <a:srgbClr val="873F1E"/>
      </a:accent4>
      <a:accent5>
        <a:srgbClr val="E41F26"/>
      </a:accent5>
      <a:accent6>
        <a:srgbClr val="785B4D"/>
      </a:accent6>
      <a:hlink>
        <a:srgbClr val="C00000"/>
      </a:hlink>
      <a:folHlink>
        <a:srgbClr val="C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avi Powerpoint Template">
  <a:themeElements>
    <a:clrScheme name="Custom 1">
      <a:dk1>
        <a:srgbClr val="000000"/>
      </a:dk1>
      <a:lt1>
        <a:srgbClr val="FFFFFF"/>
      </a:lt1>
      <a:dk2>
        <a:srgbClr val="777777"/>
      </a:dk2>
      <a:lt2>
        <a:srgbClr val="FEFCFF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8ec966-31a4-420a-9e6d-4ca551678157">
      <UserInfo>
        <DisplayName>Kathy Moncelsi</DisplayName>
        <AccountId>117</AccountId>
        <AccountType/>
      </UserInfo>
      <UserInfo>
        <DisplayName>Tricia Lee Rolle</DisplayName>
        <AccountId>4856</AccountId>
        <AccountType/>
      </UserInfo>
      <UserInfo>
        <DisplayName>Olga Mogilenko</DisplayName>
        <AccountId>5650</AccountId>
        <AccountType/>
      </UserInfo>
      <UserInfo>
        <DisplayName>Tony Schueth</DisplayName>
        <AccountId>24</AccountId>
        <AccountType/>
      </UserInfo>
      <UserInfo>
        <DisplayName>Vanessa Candelora</DisplayName>
        <AccountId>7525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3C188F95049B4DB197FF3EB0EA97E8" ma:contentTypeVersion="15" ma:contentTypeDescription="Create a new document." ma:contentTypeScope="" ma:versionID="e416544968f2caa73174eb34a68178f5">
  <xsd:schema xmlns:xsd="http://www.w3.org/2001/XMLSchema" xmlns:xs="http://www.w3.org/2001/XMLSchema" xmlns:p="http://schemas.microsoft.com/office/2006/metadata/properties" xmlns:ns2="fe8ec966-31a4-420a-9e6d-4ca551678157" xmlns:ns3="5a330aaf-887e-472d-bb03-62b8f131e112" xmlns:ns4="10b18f71-ef0e-492e-a2b6-f152544396d2" targetNamespace="http://schemas.microsoft.com/office/2006/metadata/properties" ma:root="true" ma:fieldsID="5a96a02c26d4e4af499e45ff9900a1a6" ns2:_="" ns3:_="" ns4:_="">
    <xsd:import namespace="fe8ec966-31a4-420a-9e6d-4ca551678157"/>
    <xsd:import namespace="5a330aaf-887e-472d-bb03-62b8f131e112"/>
    <xsd:import namespace="10b18f71-ef0e-492e-a2b6-f152544396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ec966-31a4-420a-9e6d-4ca5516781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30aaf-887e-472d-bb03-62b8f131e112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18f71-ef0e-492e-a2b6-f15254439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A6B2E7-CD55-478D-BEC8-4794A5943C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541C-51DD-43E3-8C9A-56AC6823A20C}">
  <ds:schemaRefs>
    <ds:schemaRef ds:uri="fe8ec966-31a4-420a-9e6d-4ca551678157"/>
    <ds:schemaRef ds:uri="http://schemas.microsoft.com/office/infopath/2007/PartnerControls"/>
    <ds:schemaRef ds:uri="http://purl.org/dc/elements/1.1/"/>
    <ds:schemaRef ds:uri="10b18f71-ef0e-492e-a2b6-f152544396d2"/>
    <ds:schemaRef ds:uri="5a330aaf-887e-472d-bb03-62b8f131e112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86F34A-87D3-4D2B-86BC-6EC0DB061E28}">
  <ds:schemaRefs>
    <ds:schemaRef ds:uri="10b18f71-ef0e-492e-a2b6-f152544396d2"/>
    <ds:schemaRef ds:uri="5a330aaf-887e-472d-bb03-62b8f131e112"/>
    <ds:schemaRef ds:uri="fe8ec966-31a4-420a-9e6d-4ca5516781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5403</TotalTime>
  <Words>361</Words>
  <Application>Microsoft Macintosh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Century Gothic</vt:lpstr>
      <vt:lpstr>Prometo Medium</vt:lpstr>
      <vt:lpstr>Calibri</vt:lpstr>
      <vt:lpstr>Arial</vt:lpstr>
      <vt:lpstr>Walbaum Display Light</vt:lpstr>
      <vt:lpstr>1_Office Theme</vt:lpstr>
      <vt:lpstr>2_Office Theme</vt:lpstr>
      <vt:lpstr>Ravi Powerpoint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Merrick</dc:creator>
  <cp:lastModifiedBy>Eric Haas</cp:lastModifiedBy>
  <cp:revision>22</cp:revision>
  <dcterms:modified xsi:type="dcterms:W3CDTF">2021-11-30T23:39:05Z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0x0101009A3C188F95049B4DB197FF3EB0EA97E8</vt:lpwstr>
  </property>
</Properties>
</file>