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6c6bb76e3_1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106c6bb76e3_1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4" name="Google Shape;84;p18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6" name="Google Shape;86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oogle Shape;129;p25"/>
          <p:cNvGrpSpPr/>
          <p:nvPr/>
        </p:nvGrpSpPr>
        <p:grpSpPr>
          <a:xfrm>
            <a:off x="559676" y="307428"/>
            <a:ext cx="7993118" cy="4296322"/>
            <a:chOff x="0" y="0"/>
            <a:chExt cx="10657490" cy="5728429"/>
          </a:xfrm>
        </p:grpSpPr>
        <p:sp>
          <p:nvSpPr>
            <p:cNvPr id="130" name="Google Shape;130;p25"/>
            <p:cNvSpPr/>
            <p:nvPr/>
          </p:nvSpPr>
          <p:spPr>
            <a:xfrm>
              <a:off x="3996558" y="0"/>
              <a:ext cx="2664372" cy="1432107"/>
            </a:xfrm>
            <a:prstGeom prst="trapezoid">
              <a:avLst>
                <a:gd fmla="val 93023" name="adj"/>
              </a:avLst>
            </a:prstGeom>
            <a:solidFill>
              <a:srgbClr val="E6AD0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25"/>
            <p:cNvSpPr txBox="1"/>
            <p:nvPr/>
          </p:nvSpPr>
          <p:spPr>
            <a:xfrm>
              <a:off x="3996558" y="0"/>
              <a:ext cx="2664372" cy="14321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rm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1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 Vinci CDex</a:t>
              </a:r>
              <a:r>
                <a:rPr b="0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Cdex use case specific profiles and guidance</a:t>
              </a:r>
              <a:endParaRPr sz="1100">
                <a:solidFill>
                  <a:schemeClr val="dk1"/>
                </a:solidFill>
              </a:endParaRPr>
            </a:p>
          </p:txBody>
        </p:sp>
        <p:sp>
          <p:nvSpPr>
            <p:cNvPr id="132" name="Google Shape;132;p25"/>
            <p:cNvSpPr/>
            <p:nvPr/>
          </p:nvSpPr>
          <p:spPr>
            <a:xfrm>
              <a:off x="2664372" y="1432107"/>
              <a:ext cx="5328745" cy="1432107"/>
            </a:xfrm>
            <a:prstGeom prst="trapezoid">
              <a:avLst>
                <a:gd fmla="val 93023" name="adj"/>
              </a:avLst>
            </a:prstGeom>
            <a:solidFill>
              <a:srgbClr val="FFBD20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25"/>
            <p:cNvSpPr txBox="1"/>
            <p:nvPr/>
          </p:nvSpPr>
          <p:spPr>
            <a:xfrm>
              <a:off x="3596902" y="1432107"/>
              <a:ext cx="3463684" cy="14321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1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 Vinci HRex</a:t>
              </a:r>
              <a:r>
                <a:rPr b="0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Profiles and guidance across all Da Vinci IG’s </a:t>
              </a:r>
              <a:endPara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25"/>
            <p:cNvSpPr/>
            <p:nvPr/>
          </p:nvSpPr>
          <p:spPr>
            <a:xfrm>
              <a:off x="1332186" y="2864215"/>
              <a:ext cx="7993117" cy="1432107"/>
            </a:xfrm>
            <a:prstGeom prst="trapezoid">
              <a:avLst>
                <a:gd fmla="val 93023" name="adj"/>
              </a:avLst>
            </a:prstGeom>
            <a:solidFill>
              <a:srgbClr val="FFC65A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25"/>
            <p:cNvSpPr txBox="1"/>
            <p:nvPr/>
          </p:nvSpPr>
          <p:spPr>
            <a:xfrm>
              <a:off x="2730981" y="2864215"/>
              <a:ext cx="5195526" cy="14321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1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US Core</a:t>
              </a:r>
              <a:r>
                <a:rPr b="0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US Realm specific profiles and guidance</a:t>
              </a:r>
              <a:endParaRPr sz="1100">
                <a:solidFill>
                  <a:schemeClr val="dk1"/>
                </a:solidFill>
              </a:endParaRPr>
            </a:p>
          </p:txBody>
        </p:sp>
        <p:sp>
          <p:nvSpPr>
            <p:cNvPr id="136" name="Google Shape;136;p25"/>
            <p:cNvSpPr/>
            <p:nvPr/>
          </p:nvSpPr>
          <p:spPr>
            <a:xfrm>
              <a:off x="0" y="4296322"/>
              <a:ext cx="10657490" cy="1432107"/>
            </a:xfrm>
            <a:prstGeom prst="trapezoid">
              <a:avLst>
                <a:gd fmla="val 93023" name="adj"/>
              </a:avLst>
            </a:prstGeom>
            <a:solidFill>
              <a:srgbClr val="FFD59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25"/>
            <p:cNvSpPr txBox="1"/>
            <p:nvPr/>
          </p:nvSpPr>
          <p:spPr>
            <a:xfrm>
              <a:off x="1865060" y="4296322"/>
              <a:ext cx="6927368" cy="143210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9050" lIns="19050" spcFirstLastPara="1" rIns="19050" wrap="square" tIns="190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Calibri"/>
                <a:buNone/>
              </a:pPr>
              <a:r>
                <a:rPr b="1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FHIR</a:t>
              </a:r>
              <a:r>
                <a:rPr b="0" i="0" lang="en" sz="15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Universal applicable resources and guidance</a:t>
              </a:r>
              <a:endParaRPr sz="1100"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