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12408" r:id="rId4"/>
    <p:sldId id="12415" r:id="rId5"/>
    <p:sldId id="12419" r:id="rId6"/>
  </p:sldIdLst>
  <p:sldSz cx="12192000" cy="6858000"/>
  <p:notesSz cx="6858000" cy="9144000"/>
  <p:defaultTextStyle>
    <a:defPPr>
      <a:defRPr lang="en-US"/>
    </a:defPPr>
    <a:lvl1pPr marL="0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3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8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1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5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8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2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6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9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94690-3D6B-EF00-A986-EC16466BF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14BB1-4F61-17D8-CA13-91804F4341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C31E9-B7D5-E4B4-175B-869D9D9B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85BB2-A9AF-BE20-C37F-F1F93C00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4A898-A72B-7DAD-880C-680D054BB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55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44DFE-6F7A-E3B2-A1ED-F025532FE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0BB97-D6B6-4EEE-038D-D94C74956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BC264-9630-CA26-10A7-FF76F74D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C4C06-EC59-3F4D-1CBD-71525799E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A1DC7-5199-4DA2-0513-58C39C54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98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EDA225-E125-70C5-4CD3-819E1832C8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FF168-DC30-5DFC-D5E7-598AE6F69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27B79-FCD2-237C-1C4C-475B78B24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4084D-99B0-6E0F-60CD-41ED1972B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4EA2E-6EF3-0997-3138-FDC88D418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849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F6A03-435B-1EF9-53B2-FA9D3DBDC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1410D-8593-4478-1B44-DCE3D881C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0140B-3935-B69A-CD49-E6F9EBDC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FE0B1-8F30-09C9-C51B-C65647A57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BC16E-DE69-9C81-5E29-646D4B562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1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0D505-F117-D468-904E-A0488C608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CFD5B4-BD6A-E273-E4F6-9ED9E42CD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BE3AA-2FDD-66B6-7213-B1C1D3E34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DA9AA-A1DD-CFD1-335F-F5AE3AA8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1B9F5-F101-53C2-7A48-8EDEF9583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73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5176-1717-2436-AD05-7F65F6DB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F03F3-BDB5-088D-2192-90A5E4EB5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4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DCBD6D-976D-126A-59CD-B66316563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C11BF-05A2-3545-3BDC-A76AF3C88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35179-3BEE-935F-75D6-56BF6E606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79182-7F7C-FB59-4A21-382076AD2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95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38970-28B0-CD32-03C2-C346ADBF1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1999F-65CC-2E58-326E-4414504CC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4C16B-9F70-30C6-BC0B-92ECB38B6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8" cy="3684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A9ACFD-5D24-12C6-BD7C-74CC838211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45823-7166-03D0-6DA2-FC941F34DD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DF0925-3D32-D6F2-C424-FE30A8BD5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2975CA-6A79-A471-B5BE-9739B2767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BE49C7-BC69-D271-0322-AC291D69F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85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7B4C0-833D-BD95-618C-1F68AA9F4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D36A48-848F-7D3B-E0A0-F5BCB8B9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781B06-3D15-49F3-694C-6CC3D9EBF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BD64B-A60F-993E-1A09-BD2552501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90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ACB775-18DB-DF03-ADCB-6B3C6E2B7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563A58-9C40-63C8-BC50-760CF20B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8CC4D-75E1-8FF8-BB47-22101C1D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10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B3938-B1B3-FC14-598A-BD1E83784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ACDD2-1F64-78B0-342A-32FEFD1F1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FDEFCB-508B-F7EA-01DD-145EB6470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A9989-2981-55AE-9B8F-5B4886FA9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A5E08-25F5-85D1-C55A-3B2AF40A8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7764B-2C01-6F49-96CF-10C844BF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7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BA0CC-945D-0B6B-F2B6-84CDC6BD4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CB378F-3CC3-8679-B110-8EEC7CA1F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C83434-C058-2FAC-35C1-229EBA831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FE801-DE3D-FB90-41B0-50D6F7E61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60ADA-9BD1-AC30-9B5E-7109F4590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FF9D7-CD28-06E8-B1E2-75BC191F7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5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51D61C-3615-BBE2-F38E-F645A8906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41D90-C190-0702-D84F-2E4CADB4F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4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E579E-BEAE-832E-9214-BC679F0E7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89EA9-6595-4FA8-AE73-55A3BEBE2BAC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0584C-BF60-DF9E-716C-B07FE5B1D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B2A4F-A1E5-11C1-B7A0-80ABF1D39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2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F64DB90-9430-DC3D-E23B-6F25BD618797}"/>
              </a:ext>
            </a:extLst>
          </p:cNvPr>
          <p:cNvSpPr txBox="1"/>
          <p:nvPr/>
        </p:nvSpPr>
        <p:spPr>
          <a:xfrm>
            <a:off x="414271" y="736867"/>
            <a:ext cx="932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BD5CDE-1D06-AD5B-7175-8247333E6CD7}"/>
              </a:ext>
            </a:extLst>
          </p:cNvPr>
          <p:cNvSpPr txBox="1"/>
          <p:nvPr/>
        </p:nvSpPr>
        <p:spPr>
          <a:xfrm>
            <a:off x="1801655" y="736867"/>
            <a:ext cx="824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9364C5-5406-2838-E1E9-9D04EAD0528F}"/>
              </a:ext>
            </a:extLst>
          </p:cNvPr>
          <p:cNvSpPr txBox="1"/>
          <p:nvPr/>
        </p:nvSpPr>
        <p:spPr>
          <a:xfrm>
            <a:off x="4410343" y="598369"/>
            <a:ext cx="1310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ePA </a:t>
            </a:r>
            <a:br>
              <a:rPr lang="en-US" dirty="0"/>
            </a:br>
            <a:r>
              <a:rPr lang="en-US" dirty="0"/>
              <a:t>Coordinator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E3B955-5BE4-9642-CB03-57C758F3298B}"/>
              </a:ext>
            </a:extLst>
          </p:cNvPr>
          <p:cNvSpPr txBox="1"/>
          <p:nvPr/>
        </p:nvSpPr>
        <p:spPr>
          <a:xfrm>
            <a:off x="6176099" y="736867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Eligibility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A29-BA06-2BFC-4E0C-0AAD6BAD5D1F}"/>
              </a:ext>
            </a:extLst>
          </p:cNvPr>
          <p:cNvSpPr txBox="1"/>
          <p:nvPr/>
        </p:nvSpPr>
        <p:spPr>
          <a:xfrm>
            <a:off x="7657609" y="736867"/>
            <a:ext cx="905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DocReq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C495E1-067D-9118-6E81-A04679211A21}"/>
              </a:ext>
            </a:extLst>
          </p:cNvPr>
          <p:cNvSpPr txBox="1"/>
          <p:nvPr/>
        </p:nvSpPr>
        <p:spPr>
          <a:xfrm>
            <a:off x="9018062" y="736867"/>
            <a:ext cx="1174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Authorizer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ED174EA-41F2-2019-8ACD-70BC91963A2A}"/>
              </a:ext>
            </a:extLst>
          </p:cNvPr>
          <p:cNvCxnSpPr>
            <a:cxnSpLocks/>
          </p:cNvCxnSpPr>
          <p:nvPr/>
        </p:nvCxnSpPr>
        <p:spPr>
          <a:xfrm>
            <a:off x="868590" y="1407920"/>
            <a:ext cx="419699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EF4BB60-A2C9-D2F0-DB51-842042C143C8}"/>
              </a:ext>
            </a:extLst>
          </p:cNvPr>
          <p:cNvCxnSpPr>
            <a:cxnSpLocks/>
          </p:cNvCxnSpPr>
          <p:nvPr/>
        </p:nvCxnSpPr>
        <p:spPr>
          <a:xfrm flipH="1">
            <a:off x="2138510" y="1672138"/>
            <a:ext cx="2936228" cy="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1FC3235-0BFE-7BD0-8FC9-867221DCB2AD}"/>
              </a:ext>
            </a:extLst>
          </p:cNvPr>
          <p:cNvCxnSpPr>
            <a:cxnSpLocks/>
          </p:cNvCxnSpPr>
          <p:nvPr/>
        </p:nvCxnSpPr>
        <p:spPr>
          <a:xfrm>
            <a:off x="5040276" y="1960564"/>
            <a:ext cx="161448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ADAA162-CB6C-D011-2CB8-AD4F22C18392}"/>
              </a:ext>
            </a:extLst>
          </p:cNvPr>
          <p:cNvCxnSpPr>
            <a:cxnSpLocks/>
          </p:cNvCxnSpPr>
          <p:nvPr/>
        </p:nvCxnSpPr>
        <p:spPr>
          <a:xfrm flipH="1">
            <a:off x="5074738" y="2978791"/>
            <a:ext cx="161448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F577B19-C530-45AA-E847-4E00E0979246}"/>
              </a:ext>
            </a:extLst>
          </p:cNvPr>
          <p:cNvCxnSpPr>
            <a:cxnSpLocks/>
          </p:cNvCxnSpPr>
          <p:nvPr/>
        </p:nvCxnSpPr>
        <p:spPr>
          <a:xfrm flipH="1">
            <a:off x="868588" y="3223563"/>
            <a:ext cx="420615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EED3D96-E2B5-3AFB-4250-6E7B2D7C56DF}"/>
              </a:ext>
            </a:extLst>
          </p:cNvPr>
          <p:cNvCxnSpPr>
            <a:cxnSpLocks/>
          </p:cNvCxnSpPr>
          <p:nvPr/>
        </p:nvCxnSpPr>
        <p:spPr>
          <a:xfrm>
            <a:off x="5074738" y="3740703"/>
            <a:ext cx="3035462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5570071-C0B1-8AED-22DD-55DEEEE0735F}"/>
              </a:ext>
            </a:extLst>
          </p:cNvPr>
          <p:cNvCxnSpPr>
            <a:cxnSpLocks/>
          </p:cNvCxnSpPr>
          <p:nvPr/>
        </p:nvCxnSpPr>
        <p:spPr>
          <a:xfrm flipH="1">
            <a:off x="5074740" y="4034107"/>
            <a:ext cx="3029769" cy="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F709732-3EB6-9010-6C26-CE289D43E60C}"/>
              </a:ext>
            </a:extLst>
          </p:cNvPr>
          <p:cNvCxnSpPr>
            <a:cxnSpLocks/>
          </p:cNvCxnSpPr>
          <p:nvPr/>
        </p:nvCxnSpPr>
        <p:spPr>
          <a:xfrm flipH="1">
            <a:off x="2138510" y="4317787"/>
            <a:ext cx="2936228" cy="0"/>
          </a:xfrm>
          <a:prstGeom prst="straightConnector1">
            <a:avLst/>
          </a:prstGeom>
          <a:ln w="285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50FADA34-2D16-3FED-42A0-624DB2986B78}"/>
              </a:ext>
            </a:extLst>
          </p:cNvPr>
          <p:cNvSpPr txBox="1"/>
          <p:nvPr/>
        </p:nvSpPr>
        <p:spPr>
          <a:xfrm>
            <a:off x="3069254" y="598369"/>
            <a:ext cx="885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Claims</a:t>
            </a:r>
          </a:p>
          <a:p>
            <a:r>
              <a:rPr lang="en-US" dirty="0"/>
              <a:t>Creator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21EFC10-5086-DD83-9B6C-147B0DA45D47}"/>
              </a:ext>
            </a:extLst>
          </p:cNvPr>
          <p:cNvSpPr txBox="1"/>
          <p:nvPr/>
        </p:nvSpPr>
        <p:spPr>
          <a:xfrm>
            <a:off x="10648263" y="598369"/>
            <a:ext cx="1096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Claims</a:t>
            </a:r>
          </a:p>
          <a:p>
            <a:pPr algn="ctr"/>
            <a:r>
              <a:rPr lang="en-US" dirty="0"/>
              <a:t>Processor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A09B8CC-D144-66B9-E232-1DDCDDE85E2E}"/>
              </a:ext>
            </a:extLst>
          </p:cNvPr>
          <p:cNvCxnSpPr/>
          <p:nvPr/>
        </p:nvCxnSpPr>
        <p:spPr>
          <a:xfrm>
            <a:off x="5074738" y="4766831"/>
            <a:ext cx="4530790" cy="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A8F70C7-3C69-7F48-51FE-4B71525315CC}"/>
              </a:ext>
            </a:extLst>
          </p:cNvPr>
          <p:cNvCxnSpPr/>
          <p:nvPr/>
        </p:nvCxnSpPr>
        <p:spPr>
          <a:xfrm flipH="1">
            <a:off x="5065587" y="5994095"/>
            <a:ext cx="4539943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68153974-A61A-8C82-A11C-819CBC0F4D28}"/>
              </a:ext>
            </a:extLst>
          </p:cNvPr>
          <p:cNvCxnSpPr/>
          <p:nvPr/>
        </p:nvCxnSpPr>
        <p:spPr>
          <a:xfrm flipH="1">
            <a:off x="3392726" y="6243586"/>
            <a:ext cx="168201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447FB8D-981C-72F9-3259-53DE252DBCA4}"/>
              </a:ext>
            </a:extLst>
          </p:cNvPr>
          <p:cNvCxnSpPr/>
          <p:nvPr/>
        </p:nvCxnSpPr>
        <p:spPr>
          <a:xfrm flipH="1">
            <a:off x="868588" y="6468889"/>
            <a:ext cx="420615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2F619481-3320-924E-760F-622582654E4B}"/>
              </a:ext>
            </a:extLst>
          </p:cNvPr>
          <p:cNvGrpSpPr/>
          <p:nvPr/>
        </p:nvGrpSpPr>
        <p:grpSpPr>
          <a:xfrm>
            <a:off x="868587" y="1232214"/>
            <a:ext cx="10327808" cy="5615983"/>
            <a:chOff x="868587" y="1232213"/>
            <a:chExt cx="10327808" cy="5314498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F62A27D-CDFD-1758-6E5F-7D249E4DA7F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38510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37CF0F6-4B25-5ABB-0BD6-71FDFDABC7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74738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1EE68FB-C8E9-6E3B-1015-651A5EEFF3A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89218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2E6618A-7FF0-EAE5-2D36-24687B42580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10200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A05DC2-2F3F-73E2-710A-56F7F4A8E3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05528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F52AFB8-254E-D9D1-650B-49096606AF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92726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1A7E5AB-AC58-748E-9286-82EAEFD473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196394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86BAD13D-FD5C-8D91-0639-C79E9328AA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8587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Right Brace 67">
            <a:extLst>
              <a:ext uri="{FF2B5EF4-FFF2-40B4-BE49-F238E27FC236}">
                <a16:creationId xmlns:a16="http://schemas.microsoft.com/office/drawing/2014/main" id="{E9234A96-ED50-5414-FB57-39E78FEB2E1C}"/>
              </a:ext>
            </a:extLst>
          </p:cNvPr>
          <p:cNvSpPr/>
          <p:nvPr/>
        </p:nvSpPr>
        <p:spPr>
          <a:xfrm rot="16200000">
            <a:off x="2907387" y="-2434310"/>
            <a:ext cx="369332" cy="5257551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ight Brace 68">
            <a:extLst>
              <a:ext uri="{FF2B5EF4-FFF2-40B4-BE49-F238E27FC236}">
                <a16:creationId xmlns:a16="http://schemas.microsoft.com/office/drawing/2014/main" id="{3422DAA6-D517-8CF6-0AC8-D947F2D453BF}"/>
              </a:ext>
            </a:extLst>
          </p:cNvPr>
          <p:cNvSpPr/>
          <p:nvPr/>
        </p:nvSpPr>
        <p:spPr>
          <a:xfrm rot="16200000">
            <a:off x="4880920" y="-239798"/>
            <a:ext cx="369332" cy="1310487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5D19FFB-A08A-41CD-692A-5DD31340C2F6}"/>
              </a:ext>
            </a:extLst>
          </p:cNvPr>
          <p:cNvSpPr txBox="1"/>
          <p:nvPr/>
        </p:nvSpPr>
        <p:spPr>
          <a:xfrm>
            <a:off x="2138510" y="130585"/>
            <a:ext cx="31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B050"/>
                </a:solidFill>
              </a:rPr>
              <a:t>Provider (integrated solution?)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837FA81-AA2E-246D-526D-971E02FD73E3}"/>
              </a:ext>
            </a:extLst>
          </p:cNvPr>
          <p:cNvSpPr txBox="1"/>
          <p:nvPr/>
        </p:nvSpPr>
        <p:spPr>
          <a:xfrm>
            <a:off x="4639323" y="349318"/>
            <a:ext cx="984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ePA App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AD2CEB5-7A1F-8BDA-1ED1-FEE460CFFA25}"/>
              </a:ext>
            </a:extLst>
          </p:cNvPr>
          <p:cNvSpPr txBox="1"/>
          <p:nvPr/>
        </p:nvSpPr>
        <p:spPr>
          <a:xfrm>
            <a:off x="5316546" y="1697536"/>
            <a:ext cx="1237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full CDS Hooks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5C77F2B-E0D9-19B4-D3B9-32CA05531913}"/>
              </a:ext>
            </a:extLst>
          </p:cNvPr>
          <p:cNvSpPr txBox="1"/>
          <p:nvPr/>
        </p:nvSpPr>
        <p:spPr>
          <a:xfrm>
            <a:off x="1682575" y="2958576"/>
            <a:ext cx="2972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notify –CDS Card(s), System Action(s); 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D05C57E-4374-102B-00C9-3B802593AD2D}"/>
              </a:ext>
            </a:extLst>
          </p:cNvPr>
          <p:cNvSpPr txBox="1"/>
          <p:nvPr/>
        </p:nvSpPr>
        <p:spPr>
          <a:xfrm>
            <a:off x="5402913" y="2721822"/>
            <a:ext cx="112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full CDS Card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B3CD9D-D47F-D512-6F8D-26CD7060447D}"/>
              </a:ext>
            </a:extLst>
          </p:cNvPr>
          <p:cNvSpPr txBox="1"/>
          <p:nvPr/>
        </p:nvSpPr>
        <p:spPr>
          <a:xfrm>
            <a:off x="2233849" y="1431847"/>
            <a:ext cx="2634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FHIR US Core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3F24F11-B2F6-B95E-92A8-A560EE70F5C1}"/>
              </a:ext>
            </a:extLst>
          </p:cNvPr>
          <p:cNvSpPr txBox="1"/>
          <p:nvPr/>
        </p:nvSpPr>
        <p:spPr>
          <a:xfrm>
            <a:off x="891507" y="1153102"/>
            <a:ext cx="4211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initiate – CDS Hooks (-dest) ;  dest resolved by ePA App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4E8473D-9C19-1726-02D3-862463D34770}"/>
              </a:ext>
            </a:extLst>
          </p:cNvPr>
          <p:cNvSpPr txBox="1"/>
          <p:nvPr/>
        </p:nvSpPr>
        <p:spPr>
          <a:xfrm rot="16200000">
            <a:off x="441164" y="2184201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CRD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A2910D1-56AA-D9C2-C99C-85542576F287}"/>
              </a:ext>
            </a:extLst>
          </p:cNvPr>
          <p:cNvSpPr txBox="1"/>
          <p:nvPr/>
        </p:nvSpPr>
        <p:spPr>
          <a:xfrm rot="16200000">
            <a:off x="447337" y="3741600"/>
            <a:ext cx="562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DTR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ABE7530-0B8D-718C-AD39-24FECD68B54D}"/>
              </a:ext>
            </a:extLst>
          </p:cNvPr>
          <p:cNvSpPr txBox="1"/>
          <p:nvPr/>
        </p:nvSpPr>
        <p:spPr>
          <a:xfrm rot="16200000">
            <a:off x="469739" y="5618998"/>
            <a:ext cx="52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</a:t>
            </a:r>
          </a:p>
        </p:txBody>
      </p:sp>
      <p:sp>
        <p:nvSpPr>
          <p:cNvPr id="80" name="Right Brace 79">
            <a:extLst>
              <a:ext uri="{FF2B5EF4-FFF2-40B4-BE49-F238E27FC236}">
                <a16:creationId xmlns:a16="http://schemas.microsoft.com/office/drawing/2014/main" id="{BEE9BA82-8CBD-1D65-A364-DD39361E3091}"/>
              </a:ext>
            </a:extLst>
          </p:cNvPr>
          <p:cNvSpPr/>
          <p:nvPr/>
        </p:nvSpPr>
        <p:spPr>
          <a:xfrm rot="10800000">
            <a:off x="287570" y="1339822"/>
            <a:ext cx="581014" cy="2012452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ight Brace 80">
            <a:extLst>
              <a:ext uri="{FF2B5EF4-FFF2-40B4-BE49-F238E27FC236}">
                <a16:creationId xmlns:a16="http://schemas.microsoft.com/office/drawing/2014/main" id="{94918EA9-2AF3-2E31-E77E-7FDC8AAB822B}"/>
              </a:ext>
            </a:extLst>
          </p:cNvPr>
          <p:cNvSpPr/>
          <p:nvPr/>
        </p:nvSpPr>
        <p:spPr>
          <a:xfrm rot="10800000">
            <a:off x="284326" y="3361612"/>
            <a:ext cx="581014" cy="1048916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ight Brace 81">
            <a:extLst>
              <a:ext uri="{FF2B5EF4-FFF2-40B4-BE49-F238E27FC236}">
                <a16:creationId xmlns:a16="http://schemas.microsoft.com/office/drawing/2014/main" id="{A3A65486-9854-FF9D-5D2F-6AC6340774B7}"/>
              </a:ext>
            </a:extLst>
          </p:cNvPr>
          <p:cNvSpPr/>
          <p:nvPr/>
        </p:nvSpPr>
        <p:spPr>
          <a:xfrm rot="10800000">
            <a:off x="280640" y="4628970"/>
            <a:ext cx="581014" cy="1917740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F4A73F1A-65D9-A88F-F70F-D55755D4BAF2}"/>
              </a:ext>
            </a:extLst>
          </p:cNvPr>
          <p:cNvCxnSpPr>
            <a:cxnSpLocks/>
          </p:cNvCxnSpPr>
          <p:nvPr/>
        </p:nvCxnSpPr>
        <p:spPr>
          <a:xfrm flipH="1">
            <a:off x="8472943" y="3527073"/>
            <a:ext cx="3029769" cy="0"/>
          </a:xfrm>
          <a:prstGeom prst="straightConnector1">
            <a:avLst/>
          </a:prstGeom>
          <a:ln w="28575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3A85083-78B7-9C95-22B7-16796C233522}"/>
              </a:ext>
            </a:extLst>
          </p:cNvPr>
          <p:cNvCxnSpPr>
            <a:cxnSpLocks/>
          </p:cNvCxnSpPr>
          <p:nvPr/>
        </p:nvCxnSpPr>
        <p:spPr>
          <a:xfrm flipH="1">
            <a:off x="2138510" y="2719205"/>
            <a:ext cx="2936228" cy="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915BDA7E-6D1B-B892-5F9B-209B0F77502A}"/>
              </a:ext>
            </a:extLst>
          </p:cNvPr>
          <p:cNvCxnSpPr>
            <a:cxnSpLocks/>
          </p:cNvCxnSpPr>
          <p:nvPr/>
        </p:nvCxnSpPr>
        <p:spPr>
          <a:xfrm flipH="1">
            <a:off x="9427490" y="3045725"/>
            <a:ext cx="1406136" cy="0"/>
          </a:xfrm>
          <a:prstGeom prst="straightConnector1">
            <a:avLst/>
          </a:prstGeom>
          <a:ln w="28575">
            <a:solidFill>
              <a:srgbClr val="FFC00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D53DE48A-B81C-139D-E7E6-2DB6F9F12CF9}"/>
              </a:ext>
            </a:extLst>
          </p:cNvPr>
          <p:cNvSpPr txBox="1"/>
          <p:nvPr/>
        </p:nvSpPr>
        <p:spPr>
          <a:xfrm>
            <a:off x="9413393" y="2786987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doc requirements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BFA4C72-B0AD-7700-6945-A2675FF051B9}"/>
              </a:ext>
            </a:extLst>
          </p:cNvPr>
          <p:cNvSpPr txBox="1"/>
          <p:nvPr/>
        </p:nvSpPr>
        <p:spPr>
          <a:xfrm>
            <a:off x="8505455" y="3233264"/>
            <a:ext cx="3185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CQL; Questionnaire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3A3CCA9-438C-19B5-DC6F-37A98BDC8BE0}"/>
              </a:ext>
            </a:extLst>
          </p:cNvPr>
          <p:cNvSpPr txBox="1"/>
          <p:nvPr/>
        </p:nvSpPr>
        <p:spPr>
          <a:xfrm>
            <a:off x="2163412" y="2479370"/>
            <a:ext cx="2634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FHIR US Core</a:t>
            </a:r>
          </a:p>
        </p:txBody>
      </p: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C8E9E1B8-1F94-25B6-19BB-9CCE399B48D6}"/>
              </a:ext>
            </a:extLst>
          </p:cNvPr>
          <p:cNvCxnSpPr>
            <a:cxnSpLocks/>
          </p:cNvCxnSpPr>
          <p:nvPr/>
        </p:nvCxnSpPr>
        <p:spPr>
          <a:xfrm>
            <a:off x="891509" y="3495746"/>
            <a:ext cx="419699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9055AEFA-5268-D076-D86D-4043D140C136}"/>
              </a:ext>
            </a:extLst>
          </p:cNvPr>
          <p:cNvSpPr txBox="1"/>
          <p:nvPr/>
        </p:nvSpPr>
        <p:spPr>
          <a:xfrm>
            <a:off x="1271176" y="3243234"/>
            <a:ext cx="13928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initiate – SMART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21487D9-246C-A680-0C49-F1A889273366}"/>
              </a:ext>
            </a:extLst>
          </p:cNvPr>
          <p:cNvSpPr txBox="1"/>
          <p:nvPr/>
        </p:nvSpPr>
        <p:spPr>
          <a:xfrm>
            <a:off x="5958241" y="3482353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doc requirements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375AD2E-852E-41C3-6D0C-DBC4A6314508}"/>
              </a:ext>
            </a:extLst>
          </p:cNvPr>
          <p:cNvSpPr txBox="1"/>
          <p:nvPr/>
        </p:nvSpPr>
        <p:spPr>
          <a:xfrm>
            <a:off x="5360879" y="3769359"/>
            <a:ext cx="2693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data request – CQL; Questionnaire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8D7117B-25C4-2A8F-D956-1EA212AE8BAD}"/>
              </a:ext>
            </a:extLst>
          </p:cNvPr>
          <p:cNvSpPr txBox="1"/>
          <p:nvPr/>
        </p:nvSpPr>
        <p:spPr>
          <a:xfrm>
            <a:off x="2045135" y="4048737"/>
            <a:ext cx="3177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data request – FHIR US Core; SMART App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2474809-A62D-FA92-2E00-532BD1B3AD36}"/>
              </a:ext>
            </a:extLst>
          </p:cNvPr>
          <p:cNvSpPr txBox="1"/>
          <p:nvPr/>
        </p:nvSpPr>
        <p:spPr>
          <a:xfrm>
            <a:off x="1829082" y="4354320"/>
            <a:ext cx="190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accent1"/>
                </a:solidFill>
              </a:rPr>
              <a:t>Workflow management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17B07B3-EABA-D32B-2177-C20D16AF9BA2}"/>
              </a:ext>
            </a:extLst>
          </p:cNvPr>
          <p:cNvSpPr txBox="1"/>
          <p:nvPr/>
        </p:nvSpPr>
        <p:spPr>
          <a:xfrm>
            <a:off x="6241027" y="4470158"/>
            <a:ext cx="18027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authorization request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7C1CA8E-1560-3694-0C7E-9F94748F1279}"/>
              </a:ext>
            </a:extLst>
          </p:cNvPr>
          <p:cNvSpPr txBox="1"/>
          <p:nvPr/>
        </p:nvSpPr>
        <p:spPr>
          <a:xfrm>
            <a:off x="6100957" y="5709475"/>
            <a:ext cx="2082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authorization notification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0E82C31-FF9B-A7F5-52E0-0F081237482C}"/>
              </a:ext>
            </a:extLst>
          </p:cNvPr>
          <p:cNvSpPr txBox="1"/>
          <p:nvPr/>
        </p:nvSpPr>
        <p:spPr>
          <a:xfrm>
            <a:off x="3256208" y="5987557"/>
            <a:ext cx="2042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authorization notification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D102CF65-47E9-F8F9-F5BC-A037E94CBBC7}"/>
              </a:ext>
            </a:extLst>
          </p:cNvPr>
          <p:cNvCxnSpPr>
            <a:cxnSpLocks/>
          </p:cNvCxnSpPr>
          <p:nvPr/>
        </p:nvCxnSpPr>
        <p:spPr>
          <a:xfrm flipH="1">
            <a:off x="5071943" y="5042086"/>
            <a:ext cx="4533587" cy="14526"/>
          </a:xfrm>
          <a:prstGeom prst="straightConnector1">
            <a:avLst/>
          </a:prstGeom>
          <a:ln w="28575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2A1C0BFC-11C4-CA60-7359-194E51DC84F6}"/>
              </a:ext>
            </a:extLst>
          </p:cNvPr>
          <p:cNvCxnSpPr>
            <a:cxnSpLocks/>
          </p:cNvCxnSpPr>
          <p:nvPr/>
        </p:nvCxnSpPr>
        <p:spPr>
          <a:xfrm flipH="1">
            <a:off x="2135713" y="5281923"/>
            <a:ext cx="2936228" cy="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45E5E731-C2D9-37EC-AAC9-16C872F7584B}"/>
              </a:ext>
            </a:extLst>
          </p:cNvPr>
          <p:cNvSpPr txBox="1"/>
          <p:nvPr/>
        </p:nvSpPr>
        <p:spPr>
          <a:xfrm>
            <a:off x="5804315" y="4778797"/>
            <a:ext cx="3185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CQL; Questionnaire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2D60208-2DD6-A3F3-B27C-DB3164B27C4C}"/>
              </a:ext>
            </a:extLst>
          </p:cNvPr>
          <p:cNvSpPr txBox="1"/>
          <p:nvPr/>
        </p:nvSpPr>
        <p:spPr>
          <a:xfrm>
            <a:off x="2306531" y="5042088"/>
            <a:ext cx="2634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FHIR US Core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0BBA83A-B858-F97E-248D-544678B97E38}"/>
              </a:ext>
            </a:extLst>
          </p:cNvPr>
          <p:cNvSpPr txBox="1"/>
          <p:nvPr/>
        </p:nvSpPr>
        <p:spPr>
          <a:xfrm>
            <a:off x="1754267" y="6226884"/>
            <a:ext cx="2042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authorization notification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D502E58-9836-5520-AB29-950F9CC60E95}"/>
              </a:ext>
            </a:extLst>
          </p:cNvPr>
          <p:cNvSpPr txBox="1"/>
          <p:nvPr/>
        </p:nvSpPr>
        <p:spPr>
          <a:xfrm>
            <a:off x="1770235" y="5305378"/>
            <a:ext cx="190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accent1"/>
                </a:solidFill>
              </a:rPr>
              <a:t>Workflow management</a:t>
            </a: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0186E9B1-9C32-1870-C0FC-FF63774741C4}"/>
              </a:ext>
            </a:extLst>
          </p:cNvPr>
          <p:cNvCxnSpPr/>
          <p:nvPr/>
        </p:nvCxnSpPr>
        <p:spPr>
          <a:xfrm>
            <a:off x="5071941" y="5675392"/>
            <a:ext cx="4530790" cy="0"/>
          </a:xfrm>
          <a:prstGeom prst="straightConnector1">
            <a:avLst/>
          </a:prstGeom>
          <a:ln w="28575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9695B1DD-06AC-A818-BDF9-E9F2B491D531}"/>
              </a:ext>
            </a:extLst>
          </p:cNvPr>
          <p:cNvSpPr txBox="1"/>
          <p:nvPr/>
        </p:nvSpPr>
        <p:spPr>
          <a:xfrm>
            <a:off x="6328443" y="5411993"/>
            <a:ext cx="21444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submission –  ??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0E22321A-D54C-5E70-DBF9-158BC8638C9F}"/>
              </a:ext>
            </a:extLst>
          </p:cNvPr>
          <p:cNvCxnSpPr/>
          <p:nvPr/>
        </p:nvCxnSpPr>
        <p:spPr>
          <a:xfrm>
            <a:off x="3392726" y="6673174"/>
            <a:ext cx="7803668" cy="0"/>
          </a:xfrm>
          <a:prstGeom prst="straightConnector1">
            <a:avLst/>
          </a:prstGeom>
          <a:ln w="28575">
            <a:solidFill>
              <a:srgbClr val="00B0F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3359D4BB-0E5C-F34C-C086-AD2E18E30A7E}"/>
              </a:ext>
            </a:extLst>
          </p:cNvPr>
          <p:cNvSpPr txBox="1"/>
          <p:nvPr/>
        </p:nvSpPr>
        <p:spPr>
          <a:xfrm>
            <a:off x="6442456" y="6416460"/>
            <a:ext cx="32240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Submit claim with authorization identifier</a:t>
            </a:r>
          </a:p>
        </p:txBody>
      </p:sp>
      <p:sp>
        <p:nvSpPr>
          <p:cNvPr id="86" name="Right Brace 85">
            <a:extLst>
              <a:ext uri="{FF2B5EF4-FFF2-40B4-BE49-F238E27FC236}">
                <a16:creationId xmlns:a16="http://schemas.microsoft.com/office/drawing/2014/main" id="{2C2C19BD-630A-FFAE-18E1-1B56895405BB}"/>
              </a:ext>
            </a:extLst>
          </p:cNvPr>
          <p:cNvSpPr/>
          <p:nvPr/>
        </p:nvSpPr>
        <p:spPr>
          <a:xfrm rot="16200000">
            <a:off x="8685137" y="-2404536"/>
            <a:ext cx="369332" cy="5257551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FEB008F-618B-6945-8B05-4F702D8239F1}"/>
              </a:ext>
            </a:extLst>
          </p:cNvPr>
          <p:cNvSpPr txBox="1"/>
          <p:nvPr/>
        </p:nvSpPr>
        <p:spPr>
          <a:xfrm>
            <a:off x="7717676" y="206956"/>
            <a:ext cx="2866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B050"/>
                </a:solidFill>
              </a:rPr>
              <a:t>Payer (integrated solution?)</a:t>
            </a:r>
          </a:p>
        </p:txBody>
      </p:sp>
    </p:spTree>
    <p:extLst>
      <p:ext uri="{BB962C8B-B14F-4D97-AF65-F5344CB8AC3E}">
        <p14:creationId xmlns:p14="http://schemas.microsoft.com/office/powerpoint/2010/main" val="3457570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B659A2-20F2-8076-93BA-3167203B3285}"/>
              </a:ext>
            </a:extLst>
          </p:cNvPr>
          <p:cNvSpPr/>
          <p:nvPr/>
        </p:nvSpPr>
        <p:spPr>
          <a:xfrm>
            <a:off x="948368" y="707372"/>
            <a:ext cx="4124325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 (Integrated Solution)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42A7AB-DF9B-3DD6-47CC-1FF7ADD1053A}"/>
              </a:ext>
            </a:extLst>
          </p:cNvPr>
          <p:cNvSpPr/>
          <p:nvPr/>
        </p:nvSpPr>
        <p:spPr>
          <a:xfrm>
            <a:off x="6711765" y="707372"/>
            <a:ext cx="4124325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Payer (Integrated Solution)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r>
              <a:rPr lang="en-US" dirty="0">
                <a:solidFill>
                  <a:prstClr val="white"/>
                </a:solidFill>
                <a:latin typeface="Arial" panose="020B0604020202020204"/>
                <a:sym typeface="Arial"/>
              </a:rPr>
              <a:t>Hooks</a:t>
            </a:r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2D2BFE-4875-436C-BB0E-39FA558D3AF6}"/>
              </a:ext>
            </a:extLst>
          </p:cNvPr>
          <p:cNvSpPr/>
          <p:nvPr/>
        </p:nvSpPr>
        <p:spPr>
          <a:xfrm>
            <a:off x="948368" y="3755372"/>
            <a:ext cx="1114425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 System(s)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r>
              <a:rPr lang="en-US" dirty="0">
                <a:solidFill>
                  <a:srgbClr val="0070C0"/>
                </a:solidFill>
              </a:rPr>
              <a:t>Functions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Initiate /Context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Data Source Store results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61E760-37B4-6B4C-69A9-37A9ADB9985D}"/>
              </a:ext>
            </a:extLst>
          </p:cNvPr>
          <p:cNvSpPr/>
          <p:nvPr/>
        </p:nvSpPr>
        <p:spPr>
          <a:xfrm>
            <a:off x="9677599" y="3755372"/>
            <a:ext cx="1157286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Payer System(s)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9FC5F8-205B-82E0-572B-5DD4BD2EAA5F}"/>
              </a:ext>
            </a:extLst>
          </p:cNvPr>
          <p:cNvSpPr/>
          <p:nvPr/>
        </p:nvSpPr>
        <p:spPr>
          <a:xfrm>
            <a:off x="3944752" y="3755372"/>
            <a:ext cx="1114425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ePA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Coord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BD056C-E658-215F-CACD-97A3C9E5DA54}"/>
              </a:ext>
            </a:extLst>
          </p:cNvPr>
          <p:cNvSpPr/>
          <p:nvPr/>
        </p:nvSpPr>
        <p:spPr>
          <a:xfrm>
            <a:off x="6689862" y="3755372"/>
            <a:ext cx="1114425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Payer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ePA 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Coord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078710A-5FDB-D928-9625-EC9F3814866F}"/>
              </a:ext>
            </a:extLst>
          </p:cNvPr>
          <p:cNvCxnSpPr>
            <a:cxnSpLocks/>
          </p:cNvCxnSpPr>
          <p:nvPr/>
        </p:nvCxnSpPr>
        <p:spPr>
          <a:xfrm>
            <a:off x="5080188" y="1308525"/>
            <a:ext cx="1631577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4C802CF-27C4-17EE-47A1-6033E06894D7}"/>
              </a:ext>
            </a:extLst>
          </p:cNvPr>
          <p:cNvSpPr txBox="1"/>
          <p:nvPr/>
        </p:nvSpPr>
        <p:spPr>
          <a:xfrm>
            <a:off x="5402441" y="1045495"/>
            <a:ext cx="9652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CDS Hooks</a:t>
            </a:r>
          </a:p>
          <a:p>
            <a:r>
              <a:rPr lang="en-US" sz="1400" dirty="0"/>
              <a:t>Request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575104D-2F5C-661C-AF7C-13A2AF7E636D}"/>
              </a:ext>
            </a:extLst>
          </p:cNvPr>
          <p:cNvCxnSpPr>
            <a:cxnSpLocks/>
          </p:cNvCxnSpPr>
          <p:nvPr/>
        </p:nvCxnSpPr>
        <p:spPr>
          <a:xfrm flipH="1">
            <a:off x="5054644" y="2513110"/>
            <a:ext cx="1653887" cy="0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95D5B8E-F067-D246-E2F9-C4BECFA8FBF0}"/>
              </a:ext>
            </a:extLst>
          </p:cNvPr>
          <p:cNvSpPr txBox="1"/>
          <p:nvPr/>
        </p:nvSpPr>
        <p:spPr>
          <a:xfrm>
            <a:off x="5238456" y="2245793"/>
            <a:ext cx="1293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Query FHIR API</a:t>
            </a:r>
          </a:p>
          <a:p>
            <a:r>
              <a:rPr lang="en-US" sz="1400" dirty="0"/>
              <a:t>Using Token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8147789-33FC-5D14-553C-886E6B5F8F57}"/>
              </a:ext>
            </a:extLst>
          </p:cNvPr>
          <p:cNvSpPr txBox="1"/>
          <p:nvPr/>
        </p:nvSpPr>
        <p:spPr>
          <a:xfrm>
            <a:off x="5402441" y="2870481"/>
            <a:ext cx="9652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CDS Hooks</a:t>
            </a:r>
          </a:p>
          <a:p>
            <a:r>
              <a:rPr lang="en-US" sz="1400" dirty="0"/>
              <a:t>Response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3865111-0C1C-40F6-B1D7-65AA0EB30728}"/>
              </a:ext>
            </a:extLst>
          </p:cNvPr>
          <p:cNvCxnSpPr>
            <a:cxnSpLocks/>
          </p:cNvCxnSpPr>
          <p:nvPr/>
        </p:nvCxnSpPr>
        <p:spPr>
          <a:xfrm flipH="1">
            <a:off x="5070251" y="3131994"/>
            <a:ext cx="1641512" cy="2478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22AA9C0-B261-998C-9B68-D024D803A8F5}"/>
              </a:ext>
            </a:extLst>
          </p:cNvPr>
          <p:cNvCxnSpPr>
            <a:cxnSpLocks/>
          </p:cNvCxnSpPr>
          <p:nvPr/>
        </p:nvCxnSpPr>
        <p:spPr>
          <a:xfrm>
            <a:off x="5059177" y="4094841"/>
            <a:ext cx="1629483" cy="142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DC35656-C374-3574-59D6-489FCA8BE22F}"/>
              </a:ext>
            </a:extLst>
          </p:cNvPr>
          <p:cNvSpPr txBox="1"/>
          <p:nvPr/>
        </p:nvSpPr>
        <p:spPr>
          <a:xfrm>
            <a:off x="5402441" y="3833231"/>
            <a:ext cx="9652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CDS Hooks</a:t>
            </a:r>
          </a:p>
          <a:p>
            <a:r>
              <a:rPr lang="en-US" sz="1400" dirty="0"/>
              <a:t>Request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428261E-32FD-291D-2E9A-8159E49F64F6}"/>
              </a:ext>
            </a:extLst>
          </p:cNvPr>
          <p:cNvCxnSpPr>
            <a:cxnSpLocks/>
            <a:stCxn id="9" idx="1"/>
            <a:endCxn id="8" idx="3"/>
          </p:cNvCxnSpPr>
          <p:nvPr/>
        </p:nvCxnSpPr>
        <p:spPr>
          <a:xfrm flipH="1">
            <a:off x="5059177" y="5148403"/>
            <a:ext cx="1630685" cy="0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5C7774B-B389-05F0-1F53-97F4212363DC}"/>
              </a:ext>
            </a:extLst>
          </p:cNvPr>
          <p:cNvSpPr txBox="1"/>
          <p:nvPr/>
        </p:nvSpPr>
        <p:spPr>
          <a:xfrm>
            <a:off x="5426809" y="4893335"/>
            <a:ext cx="9165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Query API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22B798C-310D-39EE-157E-60329D1B7C44}"/>
              </a:ext>
            </a:extLst>
          </p:cNvPr>
          <p:cNvSpPr txBox="1"/>
          <p:nvPr/>
        </p:nvSpPr>
        <p:spPr>
          <a:xfrm>
            <a:off x="5402441" y="5737992"/>
            <a:ext cx="9652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CDS Hooks</a:t>
            </a:r>
          </a:p>
          <a:p>
            <a:r>
              <a:rPr lang="en-US" sz="1400" dirty="0"/>
              <a:t>Response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E502702-DC58-9C18-F167-DB3E02FA351E}"/>
              </a:ext>
            </a:extLst>
          </p:cNvPr>
          <p:cNvCxnSpPr>
            <a:cxnSpLocks/>
          </p:cNvCxnSpPr>
          <p:nvPr/>
        </p:nvCxnSpPr>
        <p:spPr>
          <a:xfrm flipH="1">
            <a:off x="5059177" y="5999602"/>
            <a:ext cx="1629483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AE0927C-3D1B-CDD5-01E7-BB1CE7C048F5}"/>
              </a:ext>
            </a:extLst>
          </p:cNvPr>
          <p:cNvSpPr txBox="1"/>
          <p:nvPr/>
        </p:nvSpPr>
        <p:spPr>
          <a:xfrm>
            <a:off x="2120984" y="3900786"/>
            <a:ext cx="17573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initiate – CDS Hooks (including context)</a:t>
            </a:r>
          </a:p>
          <a:p>
            <a:r>
              <a:rPr lang="en-US" sz="1400" dirty="0"/>
              <a:t>(endpoint discussion)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1BCCA35-77DC-D069-22A1-F672B63B5FAC}"/>
              </a:ext>
            </a:extLst>
          </p:cNvPr>
          <p:cNvSpPr txBox="1"/>
          <p:nvPr/>
        </p:nvSpPr>
        <p:spPr>
          <a:xfrm>
            <a:off x="2120984" y="5365779"/>
            <a:ext cx="17573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Access to FHIR API</a:t>
            </a:r>
          </a:p>
          <a:p>
            <a:r>
              <a:rPr lang="en-US" sz="1400" dirty="0"/>
              <a:t>(token or separate</a:t>
            </a:r>
          </a:p>
          <a:p>
            <a:r>
              <a:rPr lang="en-US" sz="1400" dirty="0"/>
              <a:t>authorization)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DF5792F-ED74-3DE3-52D1-0A9B826C129C}"/>
              </a:ext>
            </a:extLst>
          </p:cNvPr>
          <p:cNvSpPr txBox="1"/>
          <p:nvPr/>
        </p:nvSpPr>
        <p:spPr>
          <a:xfrm>
            <a:off x="2120984" y="4736446"/>
            <a:ext cx="1757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Retrieve coverage information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2D12DA1-6351-E53B-71D4-615D3020C5E4}"/>
              </a:ext>
            </a:extLst>
          </p:cNvPr>
          <p:cNvSpPr txBox="1"/>
          <p:nvPr/>
        </p:nvSpPr>
        <p:spPr>
          <a:xfrm>
            <a:off x="7928925" y="3668666"/>
            <a:ext cx="1630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Eligibility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8D98958-E5BC-5A05-2C96-9408BA908BAE}"/>
              </a:ext>
            </a:extLst>
          </p:cNvPr>
          <p:cNvSpPr txBox="1"/>
          <p:nvPr/>
        </p:nvSpPr>
        <p:spPr>
          <a:xfrm>
            <a:off x="7928925" y="4058411"/>
            <a:ext cx="1630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Status information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688984-642D-7218-7F7E-FF7BDC455C60}"/>
              </a:ext>
            </a:extLst>
          </p:cNvPr>
          <p:cNvSpPr txBox="1"/>
          <p:nvPr/>
        </p:nvSpPr>
        <p:spPr>
          <a:xfrm>
            <a:off x="7928925" y="4443966"/>
            <a:ext cx="1630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PA Requirement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039B188-C095-CA1A-38D1-33ED0FDF636B}"/>
              </a:ext>
            </a:extLst>
          </p:cNvPr>
          <p:cNvSpPr txBox="1"/>
          <p:nvPr/>
        </p:nvSpPr>
        <p:spPr>
          <a:xfrm>
            <a:off x="7928925" y="4900174"/>
            <a:ext cx="1630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Doc Requirement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AA15020-4A87-897B-DD96-98F9EFDDC0A8}"/>
              </a:ext>
            </a:extLst>
          </p:cNvPr>
          <p:cNvCxnSpPr>
            <a:cxnSpLocks/>
          </p:cNvCxnSpPr>
          <p:nvPr/>
        </p:nvCxnSpPr>
        <p:spPr>
          <a:xfrm flipH="1">
            <a:off x="2050662" y="6466607"/>
            <a:ext cx="188195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FE73174-C3E0-80DE-6CC7-392A4475B823}"/>
              </a:ext>
            </a:extLst>
          </p:cNvPr>
          <p:cNvCxnSpPr>
            <a:cxnSpLocks/>
          </p:cNvCxnSpPr>
          <p:nvPr/>
        </p:nvCxnSpPr>
        <p:spPr>
          <a:xfrm>
            <a:off x="2062791" y="4151671"/>
            <a:ext cx="188871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A538EEB-210E-064F-5378-7923B5FD465A}"/>
              </a:ext>
            </a:extLst>
          </p:cNvPr>
          <p:cNvCxnSpPr>
            <a:cxnSpLocks/>
          </p:cNvCxnSpPr>
          <p:nvPr/>
        </p:nvCxnSpPr>
        <p:spPr>
          <a:xfrm flipV="1">
            <a:off x="2076886" y="5636634"/>
            <a:ext cx="1848616" cy="8873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2073394B-99DD-2C85-AAA3-C6CA14CCD149}"/>
              </a:ext>
            </a:extLst>
          </p:cNvPr>
          <p:cNvSpPr txBox="1"/>
          <p:nvPr/>
        </p:nvSpPr>
        <p:spPr>
          <a:xfrm>
            <a:off x="7928925" y="5732988"/>
            <a:ext cx="1630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Q / QR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AE58122-1C0C-8FE4-3BE7-3C453E88B8B6}"/>
              </a:ext>
            </a:extLst>
          </p:cNvPr>
          <p:cNvSpPr txBox="1"/>
          <p:nvPr/>
        </p:nvSpPr>
        <p:spPr>
          <a:xfrm>
            <a:off x="7928925" y="6088896"/>
            <a:ext cx="1630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Authorized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A3C4CA6-E01C-6B35-3C97-5AF54A1A3328}"/>
              </a:ext>
            </a:extLst>
          </p:cNvPr>
          <p:cNvCxnSpPr>
            <a:cxnSpLocks/>
          </p:cNvCxnSpPr>
          <p:nvPr/>
        </p:nvCxnSpPr>
        <p:spPr>
          <a:xfrm>
            <a:off x="7804285" y="3918815"/>
            <a:ext cx="1873314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35C188E-C3F0-4EC5-9D6E-58C3ED625A22}"/>
              </a:ext>
            </a:extLst>
          </p:cNvPr>
          <p:cNvCxnSpPr>
            <a:cxnSpLocks/>
          </p:cNvCxnSpPr>
          <p:nvPr/>
        </p:nvCxnSpPr>
        <p:spPr>
          <a:xfrm>
            <a:off x="7804285" y="4344091"/>
            <a:ext cx="1873314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CDF2D7C-297B-F2C4-F972-C044CDE09558}"/>
              </a:ext>
            </a:extLst>
          </p:cNvPr>
          <p:cNvCxnSpPr>
            <a:cxnSpLocks/>
          </p:cNvCxnSpPr>
          <p:nvPr/>
        </p:nvCxnSpPr>
        <p:spPr>
          <a:xfrm>
            <a:off x="7804285" y="4751741"/>
            <a:ext cx="1873314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E14918A-1337-C941-2624-0A9112B20439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7804287" y="5148403"/>
            <a:ext cx="1891235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6F4EEC2-8A51-6C80-3693-EA07C4131CB2}"/>
              </a:ext>
            </a:extLst>
          </p:cNvPr>
          <p:cNvCxnSpPr>
            <a:cxnSpLocks/>
          </p:cNvCxnSpPr>
          <p:nvPr/>
        </p:nvCxnSpPr>
        <p:spPr>
          <a:xfrm>
            <a:off x="7804285" y="5999602"/>
            <a:ext cx="1873314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DBA4D8E-10AC-0C12-D7C1-84B8104E9CDD}"/>
              </a:ext>
            </a:extLst>
          </p:cNvPr>
          <p:cNvCxnSpPr>
            <a:cxnSpLocks/>
          </p:cNvCxnSpPr>
          <p:nvPr/>
        </p:nvCxnSpPr>
        <p:spPr>
          <a:xfrm>
            <a:off x="7804285" y="6333159"/>
            <a:ext cx="1873314" cy="10643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024BFFF-631B-FAE4-35C3-BF4A7372B990}"/>
              </a:ext>
            </a:extLst>
          </p:cNvPr>
          <p:cNvCxnSpPr>
            <a:cxnSpLocks/>
          </p:cNvCxnSpPr>
          <p:nvPr/>
        </p:nvCxnSpPr>
        <p:spPr>
          <a:xfrm>
            <a:off x="7804287" y="5607050"/>
            <a:ext cx="1891235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90339036-D1A1-C002-5CA2-8E68225ED085}"/>
              </a:ext>
            </a:extLst>
          </p:cNvPr>
          <p:cNvSpPr txBox="1"/>
          <p:nvPr/>
        </p:nvSpPr>
        <p:spPr>
          <a:xfrm>
            <a:off x="7928925" y="5340646"/>
            <a:ext cx="1630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Other Requirement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58DFEC5-92D9-88BF-6E4D-EB63810C8C82}"/>
              </a:ext>
            </a:extLst>
          </p:cNvPr>
          <p:cNvSpPr txBox="1"/>
          <p:nvPr/>
        </p:nvSpPr>
        <p:spPr>
          <a:xfrm>
            <a:off x="5171918" y="172449"/>
            <a:ext cx="1539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CRD Workflow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C235B7CD-7DDC-DF2D-0548-9495D30BF9C3}"/>
              </a:ext>
            </a:extLst>
          </p:cNvPr>
          <p:cNvSpPr/>
          <p:nvPr/>
        </p:nvSpPr>
        <p:spPr>
          <a:xfrm>
            <a:off x="6873932" y="2190684"/>
            <a:ext cx="1667150" cy="595556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Query for additional  information</a:t>
            </a: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9F9A37B1-5203-459E-14E3-295A1E861398}"/>
              </a:ext>
            </a:extLst>
          </p:cNvPr>
          <p:cNvSpPr/>
          <p:nvPr/>
        </p:nvSpPr>
        <p:spPr>
          <a:xfrm>
            <a:off x="8927395" y="1615517"/>
            <a:ext cx="1536252" cy="456666"/>
          </a:xfrm>
          <a:prstGeom prst="roundRect">
            <a:avLst>
              <a:gd name="adj" fmla="val 20940"/>
            </a:avLst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ctr"/>
          <a:lstStyle/>
          <a:p>
            <a:pPr algn="ctr">
              <a:lnSpc>
                <a:spcPts val="1100"/>
              </a:lnSpc>
            </a:pPr>
            <a:r>
              <a:rPr lang="en-US" sz="1100" dirty="0">
                <a:sym typeface="Arial"/>
              </a:rPr>
              <a:t>Library of services, coverage rules / templates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42CB645-165D-32E1-818E-71CB811D0F2A}"/>
              </a:ext>
            </a:extLst>
          </p:cNvPr>
          <p:cNvCxnSpPr>
            <a:cxnSpLocks/>
            <a:stCxn id="68" idx="3"/>
            <a:endCxn id="154" idx="1"/>
          </p:cNvCxnSpPr>
          <p:nvPr/>
        </p:nvCxnSpPr>
        <p:spPr>
          <a:xfrm flipV="1">
            <a:off x="8541082" y="2485137"/>
            <a:ext cx="324230" cy="3327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1D55C246-1259-7951-279C-E1F94C825F05}"/>
              </a:ext>
            </a:extLst>
          </p:cNvPr>
          <p:cNvCxnSpPr>
            <a:cxnSpLocks/>
            <a:stCxn id="155" idx="3"/>
            <a:endCxn id="154" idx="3"/>
          </p:cNvCxnSpPr>
          <p:nvPr/>
        </p:nvCxnSpPr>
        <p:spPr>
          <a:xfrm>
            <a:off x="10489712" y="1308525"/>
            <a:ext cx="36019" cy="1176610"/>
          </a:xfrm>
          <a:prstGeom prst="bentConnector3">
            <a:avLst>
              <a:gd name="adj1" fmla="val 734665"/>
            </a:avLst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BA8D9240-3154-5D12-61DA-7C2A803A4239}"/>
              </a:ext>
            </a:extLst>
          </p:cNvPr>
          <p:cNvSpPr/>
          <p:nvPr/>
        </p:nvSpPr>
        <p:spPr>
          <a:xfrm>
            <a:off x="6881448" y="1643719"/>
            <a:ext cx="1667149" cy="407373"/>
          </a:xfrm>
          <a:prstGeom prst="roundRect">
            <a:avLst>
              <a:gd name="adj" fmla="val 14652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Clr>
                <a:srgbClr val="000000"/>
              </a:buClr>
              <a:defRPr/>
            </a:pPr>
            <a:r>
              <a:rPr lang="en-US" sz="1050" kern="0" dirty="0">
                <a:solidFill>
                  <a:prstClr val="white"/>
                </a:solidFill>
                <a:latin typeface="Arial" panose="020B0604020202020204"/>
                <a:sym typeface="Arial"/>
              </a:rPr>
              <a:t>Search repository of plan specific services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95F13920-15C8-D337-64A9-263445420920}"/>
              </a:ext>
            </a:extLst>
          </p:cNvPr>
          <p:cNvSpPr/>
          <p:nvPr/>
        </p:nvSpPr>
        <p:spPr>
          <a:xfrm>
            <a:off x="3152812" y="2552808"/>
            <a:ext cx="1484671" cy="288586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Evaluate Response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7B2E676-FC01-97E8-13DE-B2486CAF5FA9}"/>
              </a:ext>
            </a:extLst>
          </p:cNvPr>
          <p:cNvCxnSpPr>
            <a:cxnSpLocks/>
            <a:stCxn id="86" idx="3"/>
            <a:endCxn id="87" idx="1"/>
          </p:cNvCxnSpPr>
          <p:nvPr/>
        </p:nvCxnSpPr>
        <p:spPr>
          <a:xfrm>
            <a:off x="2445764" y="1379000"/>
            <a:ext cx="257612" cy="285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B0D15436-399A-832B-BDF2-E6A07B231AE2}"/>
              </a:ext>
            </a:extLst>
          </p:cNvPr>
          <p:cNvSpPr/>
          <p:nvPr/>
        </p:nvSpPr>
        <p:spPr>
          <a:xfrm>
            <a:off x="1371325" y="2278201"/>
            <a:ext cx="1433108" cy="201686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00" dirty="0">
                <a:solidFill>
                  <a:prstClr val="white"/>
                </a:solidFill>
                <a:latin typeface="Arial" panose="020B0604020202020204"/>
                <a:sym typeface="Arial"/>
              </a:rPr>
              <a:t>Coverage Information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A8B9F77D-5950-7A9B-2126-761DE4D29DCE}"/>
              </a:ext>
            </a:extLst>
          </p:cNvPr>
          <p:cNvSpPr/>
          <p:nvPr/>
        </p:nvSpPr>
        <p:spPr>
          <a:xfrm>
            <a:off x="1384842" y="2519761"/>
            <a:ext cx="1421732" cy="187906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Documentation Req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2E736927-07C4-838A-61A7-3D6673EB360A}"/>
              </a:ext>
            </a:extLst>
          </p:cNvPr>
          <p:cNvSpPr/>
          <p:nvPr/>
        </p:nvSpPr>
        <p:spPr>
          <a:xfrm>
            <a:off x="1411133" y="2960084"/>
            <a:ext cx="1421732" cy="187907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PA Requirement</a:t>
            </a:r>
          </a:p>
        </p:txBody>
      </p: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2E68977F-564E-63EA-A755-EB0C561139DF}"/>
              </a:ext>
            </a:extLst>
          </p:cNvPr>
          <p:cNvCxnSpPr>
            <a:cxnSpLocks/>
            <a:stCxn id="74" idx="0"/>
            <a:endCxn id="76" idx="3"/>
          </p:cNvCxnSpPr>
          <p:nvPr/>
        </p:nvCxnSpPr>
        <p:spPr>
          <a:xfrm rot="16200000" flipV="1">
            <a:off x="3262908" y="1920571"/>
            <a:ext cx="173764" cy="1090713"/>
          </a:xfrm>
          <a:prstGeom prst="bentConnector2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4C163D58-28E5-73BB-0C42-64CC28D4F039}"/>
              </a:ext>
            </a:extLst>
          </p:cNvPr>
          <p:cNvCxnSpPr>
            <a:cxnSpLocks/>
            <a:stCxn id="74" idx="2"/>
            <a:endCxn id="78" idx="3"/>
          </p:cNvCxnSpPr>
          <p:nvPr/>
        </p:nvCxnSpPr>
        <p:spPr>
          <a:xfrm rot="5400000">
            <a:off x="3257685" y="2416577"/>
            <a:ext cx="212642" cy="1062281"/>
          </a:xfrm>
          <a:prstGeom prst="bentConnector2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7B703406-AFAC-006D-06F1-FA16E25098DC}"/>
              </a:ext>
            </a:extLst>
          </p:cNvPr>
          <p:cNvCxnSpPr>
            <a:cxnSpLocks/>
            <a:stCxn id="78" idx="2"/>
            <a:endCxn id="82" idx="1"/>
          </p:cNvCxnSpPr>
          <p:nvPr/>
        </p:nvCxnSpPr>
        <p:spPr>
          <a:xfrm rot="16200000" flipH="1">
            <a:off x="2596956" y="2673032"/>
            <a:ext cx="111254" cy="1061168"/>
          </a:xfrm>
          <a:prstGeom prst="bentConnector2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FFBA2C3F-6FAC-54FF-3E4B-1000488F40E8}"/>
              </a:ext>
            </a:extLst>
          </p:cNvPr>
          <p:cNvSpPr/>
          <p:nvPr/>
        </p:nvSpPr>
        <p:spPr>
          <a:xfrm>
            <a:off x="3183169" y="3114952"/>
            <a:ext cx="1484671" cy="288585"/>
          </a:xfrm>
          <a:prstGeom prst="roundRect">
            <a:avLst>
              <a:gd name="adj" fmla="val 22255"/>
            </a:avLst>
          </a:prstGeom>
          <a:solidFill>
            <a:schemeClr val="accent3"/>
          </a:solidFill>
          <a:ln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Launch DTR</a:t>
            </a:r>
          </a:p>
        </p:txBody>
      </p:sp>
      <p:sp>
        <p:nvSpPr>
          <p:cNvPr id="83" name="Cylinder 82">
            <a:extLst>
              <a:ext uri="{FF2B5EF4-FFF2-40B4-BE49-F238E27FC236}">
                <a16:creationId xmlns:a16="http://schemas.microsoft.com/office/drawing/2014/main" id="{AC708B97-FA15-9F97-3125-93657464D397}"/>
              </a:ext>
            </a:extLst>
          </p:cNvPr>
          <p:cNvSpPr/>
          <p:nvPr/>
        </p:nvSpPr>
        <p:spPr>
          <a:xfrm>
            <a:off x="1688974" y="1687897"/>
            <a:ext cx="756790" cy="524193"/>
          </a:xfrm>
          <a:prstGeom prst="can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ctr"/>
          <a:lstStyle/>
          <a:p>
            <a:pPr algn="ctr">
              <a:lnSpc>
                <a:spcPts val="1100"/>
              </a:lnSpc>
            </a:pPr>
            <a:r>
              <a:rPr lang="en-US" sz="1100" dirty="0"/>
              <a:t>Patient Records</a:t>
            </a:r>
          </a:p>
        </p:txBody>
      </p: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F51A96F1-8173-62E2-1659-4988F55B8008}"/>
              </a:ext>
            </a:extLst>
          </p:cNvPr>
          <p:cNvCxnSpPr>
            <a:cxnSpLocks/>
            <a:stCxn id="76" idx="1"/>
            <a:endCxn id="83" idx="2"/>
          </p:cNvCxnSpPr>
          <p:nvPr/>
        </p:nvCxnSpPr>
        <p:spPr>
          <a:xfrm rot="10800000" flipH="1">
            <a:off x="1371326" y="1949992"/>
            <a:ext cx="317649" cy="429052"/>
          </a:xfrm>
          <a:prstGeom prst="bentConnector3">
            <a:avLst>
              <a:gd name="adj1" fmla="val -64115"/>
            </a:avLst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037DB2AC-6328-3A3C-5480-0EC55D467F61}"/>
              </a:ext>
            </a:extLst>
          </p:cNvPr>
          <p:cNvCxnSpPr>
            <a:cxnSpLocks/>
            <a:stCxn id="77" idx="1"/>
            <a:endCxn id="83" idx="2"/>
          </p:cNvCxnSpPr>
          <p:nvPr/>
        </p:nvCxnSpPr>
        <p:spPr>
          <a:xfrm rot="10800000" flipH="1">
            <a:off x="1384842" y="1949992"/>
            <a:ext cx="304132" cy="663722"/>
          </a:xfrm>
          <a:prstGeom prst="bentConnector3">
            <a:avLst>
              <a:gd name="adj1" fmla="val -75165"/>
            </a:avLst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C874E96F-1FB6-4F7A-12B2-D9397D99791C}"/>
              </a:ext>
            </a:extLst>
          </p:cNvPr>
          <p:cNvSpPr/>
          <p:nvPr/>
        </p:nvSpPr>
        <p:spPr>
          <a:xfrm>
            <a:off x="1353705" y="1099112"/>
            <a:ext cx="1092061" cy="559776"/>
          </a:xfrm>
          <a:prstGeom prst="roundRect">
            <a:avLst>
              <a:gd name="adj" fmla="val 22255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Clr>
                <a:srgbClr val="000000"/>
              </a:buClr>
              <a:defRPr/>
            </a:pPr>
            <a:r>
              <a:rPr lang="en-US" sz="1050" kern="0" dirty="0">
                <a:solidFill>
                  <a:prstClr val="white"/>
                </a:solidFill>
                <a:latin typeface="Arial" panose="020B0604020202020204"/>
                <a:sym typeface="Arial"/>
              </a:rPr>
              <a:t>Provider triggers CRD 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C3296FC3-0972-E10F-A2EB-8CE29F8EACE8}"/>
              </a:ext>
            </a:extLst>
          </p:cNvPr>
          <p:cNvSpPr/>
          <p:nvPr/>
        </p:nvSpPr>
        <p:spPr>
          <a:xfrm>
            <a:off x="2703376" y="1053200"/>
            <a:ext cx="1964462" cy="657303"/>
          </a:xfrm>
          <a:prstGeom prst="roundRect">
            <a:avLst>
              <a:gd name="adj" fmla="val 12046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Clr>
                <a:srgbClr val="000000"/>
              </a:buClr>
              <a:defRPr/>
            </a:pPr>
            <a:r>
              <a:rPr lang="en-US" sz="1050" kern="0" dirty="0">
                <a:solidFill>
                  <a:prstClr val="white"/>
                </a:solidFill>
                <a:latin typeface="Arial" panose="020B0604020202020204"/>
                <a:sym typeface="Arial"/>
              </a:rPr>
              <a:t>CDS Hooks</a:t>
            </a: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 service </a:t>
            </a:r>
            <a:b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</a:b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sends pre-fetch FHIR data from patient’s record and order Information</a:t>
            </a:r>
            <a:endParaRPr lang="en-US" sz="1050" kern="0" dirty="0">
              <a:solidFill>
                <a:prstClr val="white"/>
              </a:solidFill>
              <a:latin typeface="Arial" panose="020B0604020202020204"/>
              <a:sym typeface="Arial"/>
            </a:endParaRPr>
          </a:p>
        </p:txBody>
      </p: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id="{1679C368-4CE5-69B9-41C6-A1B4D8646817}"/>
              </a:ext>
            </a:extLst>
          </p:cNvPr>
          <p:cNvCxnSpPr>
            <a:cxnSpLocks/>
            <a:stCxn id="87" idx="2"/>
            <a:endCxn id="83" idx="4"/>
          </p:cNvCxnSpPr>
          <p:nvPr/>
        </p:nvCxnSpPr>
        <p:spPr>
          <a:xfrm rot="5400000">
            <a:off x="2945943" y="1210327"/>
            <a:ext cx="239491" cy="1239843"/>
          </a:xfrm>
          <a:prstGeom prst="bentConnector2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26F525E4-CD15-6E27-BBF0-961AF587907C}"/>
              </a:ext>
            </a:extLst>
          </p:cNvPr>
          <p:cNvCxnSpPr>
            <a:cxnSpLocks/>
            <a:stCxn id="74" idx="1"/>
            <a:endCxn id="77" idx="3"/>
          </p:cNvCxnSpPr>
          <p:nvPr/>
        </p:nvCxnSpPr>
        <p:spPr>
          <a:xfrm flipH="1" flipV="1">
            <a:off x="2806574" y="2613716"/>
            <a:ext cx="346236" cy="83387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: Rounded Corners 125">
            <a:extLst>
              <a:ext uri="{FF2B5EF4-FFF2-40B4-BE49-F238E27FC236}">
                <a16:creationId xmlns:a16="http://schemas.microsoft.com/office/drawing/2014/main" id="{992FC6FE-15FD-144F-384A-1F113799C9FC}"/>
              </a:ext>
            </a:extLst>
          </p:cNvPr>
          <p:cNvSpPr/>
          <p:nvPr/>
        </p:nvSpPr>
        <p:spPr>
          <a:xfrm>
            <a:off x="1389639" y="2740302"/>
            <a:ext cx="1421732" cy="187906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Authorization Resp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50AF36BF-13E6-49FE-0C5B-DD3FF9403241}"/>
              </a:ext>
            </a:extLst>
          </p:cNvPr>
          <p:cNvCxnSpPr>
            <a:cxnSpLocks/>
            <a:stCxn id="74" idx="1"/>
            <a:endCxn id="126" idx="3"/>
          </p:cNvCxnSpPr>
          <p:nvPr/>
        </p:nvCxnSpPr>
        <p:spPr>
          <a:xfrm flipH="1">
            <a:off x="2811373" y="2697101"/>
            <a:ext cx="341439" cy="137154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or: Elbow 146">
            <a:extLst>
              <a:ext uri="{FF2B5EF4-FFF2-40B4-BE49-F238E27FC236}">
                <a16:creationId xmlns:a16="http://schemas.microsoft.com/office/drawing/2014/main" id="{7A4CFC41-B003-AAE4-D35A-286D4E6525C3}"/>
              </a:ext>
            </a:extLst>
          </p:cNvPr>
          <p:cNvCxnSpPr>
            <a:cxnSpLocks/>
          </p:cNvCxnSpPr>
          <p:nvPr/>
        </p:nvCxnSpPr>
        <p:spPr>
          <a:xfrm rot="16200000" flipV="1">
            <a:off x="1149285" y="2613799"/>
            <a:ext cx="227680" cy="216400"/>
          </a:xfrm>
          <a:prstGeom prst="bentConnector3">
            <a:avLst>
              <a:gd name="adj1" fmla="val 782"/>
            </a:avLst>
          </a:prstGeom>
          <a:ln w="222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or: Elbow 150">
            <a:extLst>
              <a:ext uri="{FF2B5EF4-FFF2-40B4-BE49-F238E27FC236}">
                <a16:creationId xmlns:a16="http://schemas.microsoft.com/office/drawing/2014/main" id="{A11E515B-4793-4819-CC84-2233A0FCF3C3}"/>
              </a:ext>
            </a:extLst>
          </p:cNvPr>
          <p:cNvCxnSpPr>
            <a:cxnSpLocks/>
          </p:cNvCxnSpPr>
          <p:nvPr/>
        </p:nvCxnSpPr>
        <p:spPr>
          <a:xfrm rot="10800000">
            <a:off x="1163127" y="2823116"/>
            <a:ext cx="234049" cy="227680"/>
          </a:xfrm>
          <a:prstGeom prst="bentConnector3">
            <a:avLst>
              <a:gd name="adj1" fmla="val 101709"/>
            </a:avLst>
          </a:prstGeom>
          <a:ln w="222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D5F66D95-1788-726A-0EAF-10A9468A2A97}"/>
              </a:ext>
            </a:extLst>
          </p:cNvPr>
          <p:cNvSpPr/>
          <p:nvPr/>
        </p:nvSpPr>
        <p:spPr>
          <a:xfrm>
            <a:off x="8865314" y="2201258"/>
            <a:ext cx="1660417" cy="567757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</a:pPr>
            <a:r>
              <a:rPr lang="en-US" sz="1050" kern="0" dirty="0">
                <a:solidFill>
                  <a:prstClr val="white"/>
                </a:solidFill>
                <a:latin typeface="Arial" panose="020B0604020202020204"/>
                <a:sym typeface="Arial"/>
              </a:rPr>
              <a:t>evaluate coverage / documentation / actions (e.g. PA)</a:t>
            </a:r>
            <a:endParaRPr lang="en-US" sz="1050" dirty="0">
              <a:solidFill>
                <a:prstClr val="white"/>
              </a:solidFill>
              <a:latin typeface="Arial" panose="020B0604020202020204"/>
              <a:sym typeface="Arial"/>
            </a:endParaRPr>
          </a:p>
        </p:txBody>
      </p: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D6DEB394-1D9C-2224-BF72-38993E1FF6D2}"/>
              </a:ext>
            </a:extLst>
          </p:cNvPr>
          <p:cNvSpPr/>
          <p:nvPr/>
        </p:nvSpPr>
        <p:spPr>
          <a:xfrm>
            <a:off x="8927397" y="1072616"/>
            <a:ext cx="1562315" cy="471821"/>
          </a:xfrm>
          <a:prstGeom prst="roundRect">
            <a:avLst>
              <a:gd name="adj" fmla="val 20940"/>
            </a:avLst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ctr"/>
          <a:lstStyle/>
          <a:p>
            <a:pPr algn="ctr">
              <a:lnSpc>
                <a:spcPts val="1100"/>
              </a:lnSpc>
            </a:pPr>
            <a:r>
              <a:rPr lang="en-US" sz="1100" dirty="0">
                <a:sym typeface="Arial"/>
              </a:rPr>
              <a:t>Member Systems</a:t>
            </a:r>
          </a:p>
          <a:p>
            <a:pPr algn="ctr">
              <a:lnSpc>
                <a:spcPts val="1100"/>
              </a:lnSpc>
            </a:pPr>
            <a:r>
              <a:rPr lang="en-US" sz="1100" dirty="0">
                <a:sym typeface="Arial"/>
              </a:rPr>
              <a:t>Plan Systems</a:t>
            </a:r>
          </a:p>
          <a:p>
            <a:pPr algn="ctr">
              <a:lnSpc>
                <a:spcPts val="1100"/>
              </a:lnSpc>
            </a:pPr>
            <a:r>
              <a:rPr lang="en-US" sz="1100" dirty="0">
                <a:sym typeface="Arial"/>
              </a:rPr>
              <a:t>Claims Systems</a:t>
            </a:r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2E47603B-34F1-D05F-4FE8-BA55272F2BC7}"/>
              </a:ext>
            </a:extLst>
          </p:cNvPr>
          <p:cNvCxnSpPr>
            <a:cxnSpLocks/>
          </p:cNvCxnSpPr>
          <p:nvPr/>
        </p:nvCxnSpPr>
        <p:spPr>
          <a:xfrm>
            <a:off x="7698821" y="2031412"/>
            <a:ext cx="1" cy="178107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or: Elbow 156">
            <a:extLst>
              <a:ext uri="{FF2B5EF4-FFF2-40B4-BE49-F238E27FC236}">
                <a16:creationId xmlns:a16="http://schemas.microsoft.com/office/drawing/2014/main" id="{CE021783-172F-EDEA-BF3D-BC6E7E7AC7EB}"/>
              </a:ext>
            </a:extLst>
          </p:cNvPr>
          <p:cNvCxnSpPr>
            <a:cxnSpLocks/>
            <a:endCxn id="159" idx="3"/>
          </p:cNvCxnSpPr>
          <p:nvPr/>
        </p:nvCxnSpPr>
        <p:spPr>
          <a:xfrm rot="10800000">
            <a:off x="8532397" y="1309011"/>
            <a:ext cx="395005" cy="2365"/>
          </a:xfrm>
          <a:prstGeom prst="bentConnector3">
            <a:avLst>
              <a:gd name="adj1" fmla="val 50000"/>
            </a:avLst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: Rounded Corners 158">
            <a:extLst>
              <a:ext uri="{FF2B5EF4-FFF2-40B4-BE49-F238E27FC236}">
                <a16:creationId xmlns:a16="http://schemas.microsoft.com/office/drawing/2014/main" id="{45436349-111B-B8B4-416F-63963494F16B}"/>
              </a:ext>
            </a:extLst>
          </p:cNvPr>
          <p:cNvSpPr/>
          <p:nvPr/>
        </p:nvSpPr>
        <p:spPr>
          <a:xfrm>
            <a:off x="6865247" y="1128100"/>
            <a:ext cx="1667149" cy="361819"/>
          </a:xfrm>
          <a:prstGeom prst="roundRect">
            <a:avLst>
              <a:gd name="adj" fmla="val 14652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buClr>
                <a:srgbClr val="000000"/>
              </a:buClr>
              <a:defRPr/>
            </a:pPr>
            <a:r>
              <a:rPr lang="en-US" sz="1050" kern="0" dirty="0">
                <a:solidFill>
                  <a:prstClr val="white"/>
                </a:solidFill>
                <a:latin typeface="Arial" panose="020B0604020202020204"/>
                <a:sym typeface="Arial"/>
              </a:rPr>
              <a:t>Evaluate eligibility</a:t>
            </a:r>
          </a:p>
        </p:txBody>
      </p: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2E38E0ED-ADC5-7B40-ADCA-AE726DE99247}"/>
              </a:ext>
            </a:extLst>
          </p:cNvPr>
          <p:cNvCxnSpPr>
            <a:cxnSpLocks/>
          </p:cNvCxnSpPr>
          <p:nvPr/>
        </p:nvCxnSpPr>
        <p:spPr>
          <a:xfrm>
            <a:off x="7707509" y="1465612"/>
            <a:ext cx="1" cy="178107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499144B4-7495-CFFA-7EDE-95D34E492261}"/>
              </a:ext>
            </a:extLst>
          </p:cNvPr>
          <p:cNvCxnSpPr>
            <a:cxnSpLocks/>
            <a:stCxn id="69" idx="1"/>
            <a:endCxn id="73" idx="3"/>
          </p:cNvCxnSpPr>
          <p:nvPr/>
        </p:nvCxnSpPr>
        <p:spPr>
          <a:xfrm flipH="1">
            <a:off x="8548595" y="1843850"/>
            <a:ext cx="378800" cy="3554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angle: Rounded Corners 185">
            <a:extLst>
              <a:ext uri="{FF2B5EF4-FFF2-40B4-BE49-F238E27FC236}">
                <a16:creationId xmlns:a16="http://schemas.microsoft.com/office/drawing/2014/main" id="{A9061CE7-9D94-74D8-62E5-9965BA59E785}"/>
              </a:ext>
            </a:extLst>
          </p:cNvPr>
          <p:cNvSpPr/>
          <p:nvPr/>
        </p:nvSpPr>
        <p:spPr>
          <a:xfrm>
            <a:off x="6900239" y="2925834"/>
            <a:ext cx="1711937" cy="376000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Send CDS Hooks Response</a:t>
            </a:r>
          </a:p>
        </p:txBody>
      </p: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6658FBFC-8D53-BB97-7B45-CAF0F9FC9EA3}"/>
              </a:ext>
            </a:extLst>
          </p:cNvPr>
          <p:cNvCxnSpPr>
            <a:cxnSpLocks/>
            <a:stCxn id="69" idx="2"/>
            <a:endCxn id="154" idx="0"/>
          </p:cNvCxnSpPr>
          <p:nvPr/>
        </p:nvCxnSpPr>
        <p:spPr>
          <a:xfrm>
            <a:off x="9695521" y="2072185"/>
            <a:ext cx="0" cy="129073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: Rounded Corners 212">
            <a:extLst>
              <a:ext uri="{FF2B5EF4-FFF2-40B4-BE49-F238E27FC236}">
                <a16:creationId xmlns:a16="http://schemas.microsoft.com/office/drawing/2014/main" id="{B3D7240A-E2FE-4B5B-3EFB-A655710F07E1}"/>
              </a:ext>
            </a:extLst>
          </p:cNvPr>
          <p:cNvSpPr/>
          <p:nvPr/>
        </p:nvSpPr>
        <p:spPr>
          <a:xfrm>
            <a:off x="8865313" y="2923355"/>
            <a:ext cx="1660417" cy="378478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Optional Create QR and/or Authorization </a:t>
            </a:r>
          </a:p>
        </p:txBody>
      </p: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7CAFEE22-09CE-D131-DC87-A47B7FFA89D9}"/>
              </a:ext>
            </a:extLst>
          </p:cNvPr>
          <p:cNvCxnSpPr>
            <a:cxnSpLocks/>
            <a:stCxn id="213" idx="1"/>
            <a:endCxn id="186" idx="3"/>
          </p:cNvCxnSpPr>
          <p:nvPr/>
        </p:nvCxnSpPr>
        <p:spPr>
          <a:xfrm flipH="1">
            <a:off x="8612176" y="3112594"/>
            <a:ext cx="253137" cy="124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>
            <a:extLst>
              <a:ext uri="{FF2B5EF4-FFF2-40B4-BE49-F238E27FC236}">
                <a16:creationId xmlns:a16="http://schemas.microsoft.com/office/drawing/2014/main" id="{865448D3-831B-A1B0-9D0C-B9B456B08488}"/>
              </a:ext>
            </a:extLst>
          </p:cNvPr>
          <p:cNvCxnSpPr>
            <a:cxnSpLocks/>
            <a:stCxn id="154" idx="2"/>
            <a:endCxn id="213" idx="0"/>
          </p:cNvCxnSpPr>
          <p:nvPr/>
        </p:nvCxnSpPr>
        <p:spPr>
          <a:xfrm flipH="1">
            <a:off x="9695522" y="2769013"/>
            <a:ext cx="1" cy="154342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4189FD10-607F-3D5C-7163-9F0A33D41921}"/>
              </a:ext>
            </a:extLst>
          </p:cNvPr>
          <p:cNvSpPr txBox="1"/>
          <p:nvPr/>
        </p:nvSpPr>
        <p:spPr>
          <a:xfrm>
            <a:off x="340660" y="33949"/>
            <a:ext cx="4124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Note: all colored arrow endpoints are potential certification criteria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7D39271-86BA-A379-0ABD-8000C5A8FB32}"/>
              </a:ext>
            </a:extLst>
          </p:cNvPr>
          <p:cNvSpPr txBox="1"/>
          <p:nvPr/>
        </p:nvSpPr>
        <p:spPr>
          <a:xfrm>
            <a:off x="7518295" y="17687"/>
            <a:ext cx="4124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Note: exchanges are examples and not intended to be complete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BBDCD3-1B1E-6BBE-7CCC-526D597FAAB7}"/>
              </a:ext>
            </a:extLst>
          </p:cNvPr>
          <p:cNvSpPr txBox="1"/>
          <p:nvPr/>
        </p:nvSpPr>
        <p:spPr>
          <a:xfrm>
            <a:off x="2120984" y="6179271"/>
            <a:ext cx="17573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Receive Decision(s) 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58DAA7B-83B0-5104-1217-78410E4470F2}"/>
              </a:ext>
            </a:extLst>
          </p:cNvPr>
          <p:cNvCxnSpPr>
            <a:cxnSpLocks/>
          </p:cNvCxnSpPr>
          <p:nvPr/>
        </p:nvCxnSpPr>
        <p:spPr>
          <a:xfrm flipH="1">
            <a:off x="2062793" y="5044223"/>
            <a:ext cx="188195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7638B2F-F5FF-DEA3-6273-58D45F9B0772}"/>
              </a:ext>
            </a:extLst>
          </p:cNvPr>
          <p:cNvCxnSpPr>
            <a:cxnSpLocks/>
          </p:cNvCxnSpPr>
          <p:nvPr/>
        </p:nvCxnSpPr>
        <p:spPr>
          <a:xfrm>
            <a:off x="4504905" y="6535960"/>
            <a:ext cx="0" cy="316566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15D87AEE-AAE5-3CB7-9207-5C48A2D57C64}"/>
              </a:ext>
            </a:extLst>
          </p:cNvPr>
          <p:cNvSpPr txBox="1"/>
          <p:nvPr/>
        </p:nvSpPr>
        <p:spPr>
          <a:xfrm>
            <a:off x="4543041" y="6573128"/>
            <a:ext cx="686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 DTR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467DF5B2-0899-DD1E-723B-C55D3DF40B78}"/>
              </a:ext>
            </a:extLst>
          </p:cNvPr>
          <p:cNvCxnSpPr>
            <a:cxnSpLocks/>
          </p:cNvCxnSpPr>
          <p:nvPr/>
        </p:nvCxnSpPr>
        <p:spPr>
          <a:xfrm>
            <a:off x="7225029" y="6535960"/>
            <a:ext cx="0" cy="316566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C277F241-CFC0-F63C-863A-FC4FCAF56D5A}"/>
              </a:ext>
            </a:extLst>
          </p:cNvPr>
          <p:cNvSpPr txBox="1"/>
          <p:nvPr/>
        </p:nvSpPr>
        <p:spPr>
          <a:xfrm>
            <a:off x="7263165" y="6573128"/>
            <a:ext cx="686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 DTR</a:t>
            </a:r>
          </a:p>
        </p:txBody>
      </p:sp>
    </p:spTree>
    <p:extLst>
      <p:ext uri="{BB962C8B-B14F-4D97-AF65-F5344CB8AC3E}">
        <p14:creationId xmlns:p14="http://schemas.microsoft.com/office/powerpoint/2010/main" val="336014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F76EA-C1B9-B52A-4138-E2076CBF8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01567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Provider </a:t>
            </a:r>
            <a:r>
              <a:rPr lang="en-US" dirty="0" err="1"/>
              <a:t>ePA</a:t>
            </a:r>
            <a:r>
              <a:rPr lang="en-US" dirty="0"/>
              <a:t> Coordinator detail -- CRD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002CC5-DEBE-7744-BB0B-3EBBFC0232C6}"/>
              </a:ext>
            </a:extLst>
          </p:cNvPr>
          <p:cNvSpPr/>
          <p:nvPr/>
        </p:nvSpPr>
        <p:spPr>
          <a:xfrm>
            <a:off x="773984" y="1088606"/>
            <a:ext cx="1114425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 System(s)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r>
              <a:rPr lang="en-US" dirty="0">
                <a:solidFill>
                  <a:srgbClr val="0070C0"/>
                </a:solidFill>
              </a:rPr>
              <a:t>Functions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Initiate  CDS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Context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Data Source Store results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1D99EB-63CB-E523-31D6-69784F774763}"/>
              </a:ext>
            </a:extLst>
          </p:cNvPr>
          <p:cNvSpPr/>
          <p:nvPr/>
        </p:nvSpPr>
        <p:spPr>
          <a:xfrm>
            <a:off x="4553709" y="1088606"/>
            <a:ext cx="2246251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 </a:t>
            </a:r>
            <a:r>
              <a:rPr lang="en-US" dirty="0" err="1">
                <a:solidFill>
                  <a:srgbClr val="0070C0"/>
                </a:solidFill>
              </a:rPr>
              <a:t>ePA</a:t>
            </a:r>
            <a:r>
              <a:rPr lang="en-US" dirty="0">
                <a:solidFill>
                  <a:srgbClr val="0070C0"/>
                </a:solidFill>
              </a:rPr>
              <a:t> Coord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9988158-3D25-0137-94A7-647E72A02835}"/>
              </a:ext>
            </a:extLst>
          </p:cNvPr>
          <p:cNvCxnSpPr>
            <a:cxnSpLocks/>
          </p:cNvCxnSpPr>
          <p:nvPr/>
        </p:nvCxnSpPr>
        <p:spPr>
          <a:xfrm flipV="1">
            <a:off x="6814089" y="1877186"/>
            <a:ext cx="2401629" cy="17241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554B81C-02C9-4D13-D0E9-98B00F725688}"/>
              </a:ext>
            </a:extLst>
          </p:cNvPr>
          <p:cNvSpPr txBox="1"/>
          <p:nvPr/>
        </p:nvSpPr>
        <p:spPr>
          <a:xfrm>
            <a:off x="7308045" y="1649978"/>
            <a:ext cx="13971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CDS Hooks Request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1C2BE1A-ADB1-65C5-1948-2A1D8C920F7E}"/>
              </a:ext>
            </a:extLst>
          </p:cNvPr>
          <p:cNvCxnSpPr>
            <a:cxnSpLocks/>
          </p:cNvCxnSpPr>
          <p:nvPr/>
        </p:nvCxnSpPr>
        <p:spPr>
          <a:xfrm flipH="1" flipV="1">
            <a:off x="6799958" y="3071080"/>
            <a:ext cx="2415758" cy="4482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07EC996-86E3-C937-BB6F-72900A084A6C}"/>
              </a:ext>
            </a:extLst>
          </p:cNvPr>
          <p:cNvSpPr txBox="1"/>
          <p:nvPr/>
        </p:nvSpPr>
        <p:spPr>
          <a:xfrm>
            <a:off x="7319971" y="2841856"/>
            <a:ext cx="1373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Query provider API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F85EEA8-7C99-8778-7EBD-E782812E8C07}"/>
              </a:ext>
            </a:extLst>
          </p:cNvPr>
          <p:cNvSpPr txBox="1"/>
          <p:nvPr/>
        </p:nvSpPr>
        <p:spPr>
          <a:xfrm>
            <a:off x="7578343" y="3306404"/>
            <a:ext cx="856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CDS Hooks</a:t>
            </a:r>
          </a:p>
          <a:p>
            <a:r>
              <a:rPr lang="en-US" sz="1200" dirty="0"/>
              <a:t>Response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9051EFE-6115-6A46-D697-775A3BCF1F4D}"/>
              </a:ext>
            </a:extLst>
          </p:cNvPr>
          <p:cNvCxnSpPr>
            <a:cxnSpLocks/>
          </p:cNvCxnSpPr>
          <p:nvPr/>
        </p:nvCxnSpPr>
        <p:spPr>
          <a:xfrm flipH="1">
            <a:off x="6796356" y="3528707"/>
            <a:ext cx="2401629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71D74EA-1837-E294-E765-D4EAC3FCC7DB}"/>
              </a:ext>
            </a:extLst>
          </p:cNvPr>
          <p:cNvSpPr txBox="1"/>
          <p:nvPr/>
        </p:nvSpPr>
        <p:spPr>
          <a:xfrm>
            <a:off x="2116835" y="1110912"/>
            <a:ext cx="1963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Initiate – CDS Hooks (authenticate and context)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79AE1A-D3B1-BD27-157D-C23134B36303}"/>
              </a:ext>
            </a:extLst>
          </p:cNvPr>
          <p:cNvSpPr txBox="1"/>
          <p:nvPr/>
        </p:nvSpPr>
        <p:spPr>
          <a:xfrm>
            <a:off x="2116834" y="1642605"/>
            <a:ext cx="2246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Access to FHIR API</a:t>
            </a:r>
          </a:p>
          <a:p>
            <a:r>
              <a:rPr lang="en-US" sz="1200" dirty="0"/>
              <a:t>(token or separate authorization)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E4C633-FF00-E34B-3897-5E23F0182A3F}"/>
              </a:ext>
            </a:extLst>
          </p:cNvPr>
          <p:cNvSpPr txBox="1"/>
          <p:nvPr/>
        </p:nvSpPr>
        <p:spPr>
          <a:xfrm>
            <a:off x="2116834" y="2226039"/>
            <a:ext cx="1691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coverage</a:t>
            </a:r>
          </a:p>
          <a:p>
            <a:endParaRPr lang="en-US" sz="12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640AA95-AE48-CAED-15D3-18BEFF8B7D97}"/>
              </a:ext>
            </a:extLst>
          </p:cNvPr>
          <p:cNvCxnSpPr>
            <a:cxnSpLocks/>
          </p:cNvCxnSpPr>
          <p:nvPr/>
        </p:nvCxnSpPr>
        <p:spPr>
          <a:xfrm flipH="1">
            <a:off x="1883096" y="3535858"/>
            <a:ext cx="265986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E87BA9B-9D8B-EF91-3D34-BFE391E80342}"/>
              </a:ext>
            </a:extLst>
          </p:cNvPr>
          <p:cNvCxnSpPr>
            <a:cxnSpLocks/>
          </p:cNvCxnSpPr>
          <p:nvPr/>
        </p:nvCxnSpPr>
        <p:spPr>
          <a:xfrm>
            <a:off x="1892720" y="1350216"/>
            <a:ext cx="267942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DBAAD09-33F4-C57B-E236-7ADB86EBBF82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1888407" y="2481637"/>
            <a:ext cx="2665300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A38875B-EA01-B5EA-2A29-2AC4205D8A18}"/>
              </a:ext>
            </a:extLst>
          </p:cNvPr>
          <p:cNvSpPr txBox="1"/>
          <p:nvPr/>
        </p:nvSpPr>
        <p:spPr>
          <a:xfrm>
            <a:off x="2116834" y="3300829"/>
            <a:ext cx="1691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CDS Hooks Response</a:t>
            </a:r>
          </a:p>
          <a:p>
            <a:r>
              <a:rPr lang="en-US" sz="1200" dirty="0"/>
              <a:t>Receive Decision(s) 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B83F99F-6543-D583-39A6-65209F4CC2C9}"/>
              </a:ext>
            </a:extLst>
          </p:cNvPr>
          <p:cNvCxnSpPr>
            <a:cxnSpLocks/>
          </p:cNvCxnSpPr>
          <p:nvPr/>
        </p:nvCxnSpPr>
        <p:spPr>
          <a:xfrm flipH="1">
            <a:off x="1874280" y="1864962"/>
            <a:ext cx="269786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BBB95B4-12E3-DA23-7F84-2508281ECE7E}"/>
              </a:ext>
            </a:extLst>
          </p:cNvPr>
          <p:cNvCxnSpPr>
            <a:cxnSpLocks/>
          </p:cNvCxnSpPr>
          <p:nvPr/>
        </p:nvCxnSpPr>
        <p:spPr>
          <a:xfrm flipH="1">
            <a:off x="5737652" y="3874668"/>
            <a:ext cx="4204" cy="497214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CD9C441-9709-E2F8-C56B-CE794DA02F03}"/>
              </a:ext>
            </a:extLst>
          </p:cNvPr>
          <p:cNvSpPr/>
          <p:nvPr/>
        </p:nvSpPr>
        <p:spPr>
          <a:xfrm>
            <a:off x="9215718" y="1093088"/>
            <a:ext cx="1453167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Payer CDS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r>
              <a:rPr lang="en-US" dirty="0">
                <a:solidFill>
                  <a:srgbClr val="0070C0"/>
                </a:solidFill>
              </a:rPr>
              <a:t>Functions</a:t>
            </a:r>
          </a:p>
          <a:p>
            <a:pPr algn="ctr"/>
            <a:endParaRPr lang="en-US" sz="700" dirty="0">
              <a:solidFill>
                <a:srgbClr val="0070C0"/>
              </a:solidFill>
            </a:endParaRP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Authenticate  Client</a:t>
            </a:r>
          </a:p>
          <a:p>
            <a:pPr algn="ctr"/>
            <a:endParaRPr lang="en-US" sz="1000" dirty="0">
              <a:solidFill>
                <a:srgbClr val="0070C0"/>
              </a:solidFill>
            </a:endParaRP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Receive CDS</a:t>
            </a:r>
          </a:p>
          <a:p>
            <a:pPr algn="ctr"/>
            <a:endParaRPr lang="en-US" sz="1000" dirty="0">
              <a:solidFill>
                <a:srgbClr val="0070C0"/>
              </a:solidFill>
            </a:endParaRP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Perform actions based on Hook type</a:t>
            </a:r>
          </a:p>
          <a:p>
            <a:pPr algn="ctr"/>
            <a:endParaRPr lang="en-US" sz="1000" dirty="0">
              <a:solidFill>
                <a:srgbClr val="0070C0"/>
              </a:solidFill>
            </a:endParaRP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Respond as requested by Provider System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C734E06-3A8B-053F-F3AA-730809CC83E8}"/>
              </a:ext>
            </a:extLst>
          </p:cNvPr>
          <p:cNvCxnSpPr>
            <a:cxnSpLocks/>
          </p:cNvCxnSpPr>
          <p:nvPr/>
        </p:nvCxnSpPr>
        <p:spPr>
          <a:xfrm>
            <a:off x="6814089" y="1390844"/>
            <a:ext cx="2401629" cy="0"/>
          </a:xfrm>
          <a:prstGeom prst="straightConnector1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A8AF5F9-4798-A636-85F2-0D24E3355AC4}"/>
              </a:ext>
            </a:extLst>
          </p:cNvPr>
          <p:cNvSpPr txBox="1"/>
          <p:nvPr/>
        </p:nvSpPr>
        <p:spPr>
          <a:xfrm>
            <a:off x="7510792" y="1167882"/>
            <a:ext cx="991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Authenticate</a:t>
            </a:r>
          </a:p>
          <a:p>
            <a:endParaRPr lang="en-US" sz="1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69349AA-B101-9BE8-D1D2-0FAC6C347CBF}"/>
              </a:ext>
            </a:extLst>
          </p:cNvPr>
          <p:cNvSpPr txBox="1"/>
          <p:nvPr/>
        </p:nvSpPr>
        <p:spPr>
          <a:xfrm>
            <a:off x="4273952" y="3865462"/>
            <a:ext cx="1378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Continue to DTR</a:t>
            </a:r>
          </a:p>
          <a:p>
            <a:pPr algn="ctr"/>
            <a:r>
              <a:rPr lang="en-US" sz="1400" dirty="0"/>
              <a:t>If appropriate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FDD401F-73CD-10F4-05D8-3602E2D31841}"/>
              </a:ext>
            </a:extLst>
          </p:cNvPr>
          <p:cNvSpPr/>
          <p:nvPr/>
        </p:nvSpPr>
        <p:spPr>
          <a:xfrm>
            <a:off x="745232" y="4483288"/>
            <a:ext cx="2477581" cy="18924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Initiate CDS with </a:t>
            </a:r>
            <a:r>
              <a:rPr lang="en-US" sz="1200" dirty="0" err="1">
                <a:solidFill>
                  <a:srgbClr val="0070C0"/>
                </a:solidFill>
              </a:rPr>
              <a:t>ePA</a:t>
            </a:r>
            <a:r>
              <a:rPr lang="en-US" sz="1200" dirty="0">
                <a:solidFill>
                  <a:srgbClr val="0070C0"/>
                </a:solidFill>
              </a:rPr>
              <a:t> Coord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Respond to API requests (coverage, clinical and administrative data) [e.g., g(10)+]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Receive CDS response [card(s), system action(s)]</a:t>
            </a: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71385AB-BAD4-82B6-4489-71A2D20A37A4}"/>
              </a:ext>
            </a:extLst>
          </p:cNvPr>
          <p:cNvSpPr/>
          <p:nvPr/>
        </p:nvSpPr>
        <p:spPr>
          <a:xfrm>
            <a:off x="3333016" y="4483290"/>
            <a:ext cx="4748667" cy="18924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Pre-registered with payer and provider systems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authentication with provider</a:t>
            </a:r>
          </a:p>
          <a:p>
            <a:pPr marL="342900" indent="-342900">
              <a:buFontTx/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Receive CDS request from provider system</a:t>
            </a:r>
          </a:p>
          <a:p>
            <a:pPr marL="342900" indent="-342900">
              <a:buFontTx/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Retrieve coverage information and determine payer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authentication with payer system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Initiate CDS conversation with payer system (scope determined by provider CDS request) (e.g., which cards are requested/supported)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requests for information from payer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Receive CDS response from payer system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Send CDS response to provider system</a:t>
            </a:r>
          </a:p>
          <a:p>
            <a:pPr marL="342900" indent="-342900">
              <a:buAutoNum type="arabicParenR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79FDD97-1F94-E12C-292A-BDAF8489EA2C}"/>
              </a:ext>
            </a:extLst>
          </p:cNvPr>
          <p:cNvSpPr/>
          <p:nvPr/>
        </p:nvSpPr>
        <p:spPr>
          <a:xfrm>
            <a:off x="8166847" y="4483288"/>
            <a:ext cx="3742472" cy="1892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Same as for non </a:t>
            </a:r>
            <a:r>
              <a:rPr lang="en-US" sz="1200" dirty="0" err="1">
                <a:solidFill>
                  <a:srgbClr val="0070C0"/>
                </a:solidFill>
              </a:rPr>
              <a:t>ePA</a:t>
            </a:r>
            <a:r>
              <a:rPr lang="en-US" sz="1200" dirty="0">
                <a:solidFill>
                  <a:srgbClr val="0070C0"/>
                </a:solidFill>
              </a:rPr>
              <a:t> Coordinator</a:t>
            </a: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77997F3-E5D5-A9FA-705B-0CD4BC335DB5}"/>
              </a:ext>
            </a:extLst>
          </p:cNvPr>
          <p:cNvSpPr/>
          <p:nvPr/>
        </p:nvSpPr>
        <p:spPr>
          <a:xfrm>
            <a:off x="11071413" y="1095985"/>
            <a:ext cx="837906" cy="17816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Payer Business Systems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CFDC7E2-34AE-7D67-ED65-3ED8C96CD9A0}"/>
              </a:ext>
            </a:extLst>
          </p:cNvPr>
          <p:cNvSpPr/>
          <p:nvPr/>
        </p:nvSpPr>
        <p:spPr>
          <a:xfrm>
            <a:off x="11071414" y="3003176"/>
            <a:ext cx="837906" cy="8788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CDS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</a:rPr>
              <a:t>Cache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C717489-AC69-73D4-80D9-E4A909409CB0}"/>
              </a:ext>
            </a:extLst>
          </p:cNvPr>
          <p:cNvCxnSpPr>
            <a:cxnSpLocks/>
            <a:endCxn id="59" idx="1"/>
          </p:cNvCxnSpPr>
          <p:nvPr/>
        </p:nvCxnSpPr>
        <p:spPr>
          <a:xfrm flipV="1">
            <a:off x="10668883" y="1986830"/>
            <a:ext cx="402530" cy="8155"/>
          </a:xfrm>
          <a:prstGeom prst="straightConnector1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61FB3F50-4F7B-46F1-6BC5-AE16DAA44A34}"/>
              </a:ext>
            </a:extLst>
          </p:cNvPr>
          <p:cNvCxnSpPr>
            <a:cxnSpLocks/>
          </p:cNvCxnSpPr>
          <p:nvPr/>
        </p:nvCxnSpPr>
        <p:spPr>
          <a:xfrm flipV="1">
            <a:off x="10668883" y="3407736"/>
            <a:ext cx="402530" cy="8155"/>
          </a:xfrm>
          <a:prstGeom prst="straightConnector1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A9C84C44-BCD2-090A-5473-47ADBFF7DA94}"/>
              </a:ext>
            </a:extLst>
          </p:cNvPr>
          <p:cNvSpPr txBox="1"/>
          <p:nvPr/>
        </p:nvSpPr>
        <p:spPr>
          <a:xfrm>
            <a:off x="2116834" y="2834094"/>
            <a:ext cx="1691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clinical and</a:t>
            </a:r>
          </a:p>
          <a:p>
            <a:r>
              <a:rPr lang="en-US" sz="1200" dirty="0"/>
              <a:t>Administrative info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9095B3DB-7D30-B5DA-AD70-65DBC5D7D8FD}"/>
              </a:ext>
            </a:extLst>
          </p:cNvPr>
          <p:cNvCxnSpPr>
            <a:cxnSpLocks/>
          </p:cNvCxnSpPr>
          <p:nvPr/>
        </p:nvCxnSpPr>
        <p:spPr>
          <a:xfrm>
            <a:off x="1874280" y="3059165"/>
            <a:ext cx="2679429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3708A978-1CC0-E9A5-C693-AAACDF7A76BA}"/>
              </a:ext>
            </a:extLst>
          </p:cNvPr>
          <p:cNvSpPr txBox="1"/>
          <p:nvPr/>
        </p:nvSpPr>
        <p:spPr>
          <a:xfrm>
            <a:off x="6648181" y="3910219"/>
            <a:ext cx="3389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Note: exchange with Payer CDS should be the same</a:t>
            </a:r>
          </a:p>
          <a:p>
            <a:r>
              <a:rPr lang="en-US" sz="1200" dirty="0">
                <a:solidFill>
                  <a:srgbClr val="FF0000"/>
                </a:solidFill>
              </a:rPr>
              <a:t>with or without the </a:t>
            </a:r>
            <a:r>
              <a:rPr lang="en-US" sz="1200" dirty="0" err="1">
                <a:solidFill>
                  <a:srgbClr val="FF0000"/>
                </a:solidFill>
              </a:rPr>
              <a:t>ePA</a:t>
            </a:r>
            <a:r>
              <a:rPr lang="en-US" sz="1200" dirty="0">
                <a:solidFill>
                  <a:srgbClr val="FF0000"/>
                </a:solidFill>
              </a:rPr>
              <a:t> Coordinator</a:t>
            </a:r>
          </a:p>
        </p:txBody>
      </p:sp>
      <p:sp>
        <p:nvSpPr>
          <p:cNvPr id="71" name="Callout: Right Arrow 70">
            <a:extLst>
              <a:ext uri="{FF2B5EF4-FFF2-40B4-BE49-F238E27FC236}">
                <a16:creationId xmlns:a16="http://schemas.microsoft.com/office/drawing/2014/main" id="{F578E38F-082A-F5BC-6D1C-46472F9EE9D4}"/>
              </a:ext>
            </a:extLst>
          </p:cNvPr>
          <p:cNvSpPr/>
          <p:nvPr/>
        </p:nvSpPr>
        <p:spPr>
          <a:xfrm>
            <a:off x="4564132" y="1103151"/>
            <a:ext cx="319260" cy="1568999"/>
          </a:xfrm>
          <a:prstGeom prst="right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Setup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7F0BC2A4-BE85-B611-C44F-E038CB602BEB}"/>
              </a:ext>
            </a:extLst>
          </p:cNvPr>
          <p:cNvCxnSpPr>
            <a:cxnSpLocks/>
            <a:stCxn id="71" idx="3"/>
          </p:cNvCxnSpPr>
          <p:nvPr/>
        </p:nvCxnSpPr>
        <p:spPr>
          <a:xfrm flipV="1">
            <a:off x="4883394" y="1390846"/>
            <a:ext cx="1930695" cy="496805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3ED6743D-54AC-FAF7-0701-D6553CCB80AE}"/>
              </a:ext>
            </a:extLst>
          </p:cNvPr>
          <p:cNvCxnSpPr>
            <a:cxnSpLocks/>
            <a:stCxn id="71" idx="3"/>
          </p:cNvCxnSpPr>
          <p:nvPr/>
        </p:nvCxnSpPr>
        <p:spPr>
          <a:xfrm flipV="1">
            <a:off x="4883392" y="1877186"/>
            <a:ext cx="1916566" cy="10465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Hexagon 77">
            <a:extLst>
              <a:ext uri="{FF2B5EF4-FFF2-40B4-BE49-F238E27FC236}">
                <a16:creationId xmlns:a16="http://schemas.microsoft.com/office/drawing/2014/main" id="{227F002C-1E9A-525A-91E8-E8959A45B85B}"/>
              </a:ext>
            </a:extLst>
          </p:cNvPr>
          <p:cNvSpPr/>
          <p:nvPr/>
        </p:nvSpPr>
        <p:spPr>
          <a:xfrm>
            <a:off x="5529609" y="1458732"/>
            <a:ext cx="208045" cy="17528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79" name="Hexagon 78">
            <a:extLst>
              <a:ext uri="{FF2B5EF4-FFF2-40B4-BE49-F238E27FC236}">
                <a16:creationId xmlns:a16="http://schemas.microsoft.com/office/drawing/2014/main" id="{4BDD89CE-D9EC-766C-3E48-956B9ADBAA6A}"/>
              </a:ext>
            </a:extLst>
          </p:cNvPr>
          <p:cNvSpPr/>
          <p:nvPr/>
        </p:nvSpPr>
        <p:spPr>
          <a:xfrm>
            <a:off x="5980186" y="1681850"/>
            <a:ext cx="208045" cy="16790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3406BCB-7E89-D7F9-050C-365CD3C8E35A}"/>
              </a:ext>
            </a:extLst>
          </p:cNvPr>
          <p:cNvCxnSpPr>
            <a:cxnSpLocks/>
          </p:cNvCxnSpPr>
          <p:nvPr/>
        </p:nvCxnSpPr>
        <p:spPr>
          <a:xfrm>
            <a:off x="4542960" y="3068094"/>
            <a:ext cx="2256998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9052964E-B821-DA46-F186-5F2305445E1B}"/>
              </a:ext>
            </a:extLst>
          </p:cNvPr>
          <p:cNvCxnSpPr>
            <a:cxnSpLocks/>
          </p:cNvCxnSpPr>
          <p:nvPr/>
        </p:nvCxnSpPr>
        <p:spPr>
          <a:xfrm flipV="1">
            <a:off x="4542960" y="3528709"/>
            <a:ext cx="2256998" cy="7151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Hexagon 82">
            <a:extLst>
              <a:ext uri="{FF2B5EF4-FFF2-40B4-BE49-F238E27FC236}">
                <a16:creationId xmlns:a16="http://schemas.microsoft.com/office/drawing/2014/main" id="{9441E228-63FC-82AB-056D-02967DDD6832}"/>
              </a:ext>
            </a:extLst>
          </p:cNvPr>
          <p:cNvSpPr/>
          <p:nvPr/>
        </p:nvSpPr>
        <p:spPr>
          <a:xfrm>
            <a:off x="5548258" y="2861850"/>
            <a:ext cx="208045" cy="16790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84" name="Hexagon 83">
            <a:extLst>
              <a:ext uri="{FF2B5EF4-FFF2-40B4-BE49-F238E27FC236}">
                <a16:creationId xmlns:a16="http://schemas.microsoft.com/office/drawing/2014/main" id="{07A81744-CC79-00CF-60B2-64454C7CBCDF}"/>
              </a:ext>
            </a:extLst>
          </p:cNvPr>
          <p:cNvSpPr/>
          <p:nvPr/>
        </p:nvSpPr>
        <p:spPr>
          <a:xfrm>
            <a:off x="5550871" y="3339702"/>
            <a:ext cx="208045" cy="16790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207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F76EA-C1B9-B52A-4138-E2076CBF8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01567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Provider </a:t>
            </a:r>
            <a:r>
              <a:rPr lang="en-US" dirty="0" err="1"/>
              <a:t>ePA</a:t>
            </a:r>
            <a:r>
              <a:rPr lang="en-US" dirty="0"/>
              <a:t> Coordinator detail -- CRD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002CC5-DEBE-7744-BB0B-3EBBFC0232C6}"/>
              </a:ext>
            </a:extLst>
          </p:cNvPr>
          <p:cNvSpPr/>
          <p:nvPr/>
        </p:nvSpPr>
        <p:spPr>
          <a:xfrm>
            <a:off x="773982" y="1088607"/>
            <a:ext cx="1118736" cy="9209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Scheduling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Orders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1D99EB-63CB-E523-31D6-69784F774763}"/>
              </a:ext>
            </a:extLst>
          </p:cNvPr>
          <p:cNvSpPr/>
          <p:nvPr/>
        </p:nvSpPr>
        <p:spPr>
          <a:xfrm>
            <a:off x="4553709" y="1088606"/>
            <a:ext cx="2246251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 </a:t>
            </a:r>
            <a:r>
              <a:rPr lang="en-US" dirty="0" err="1">
                <a:solidFill>
                  <a:srgbClr val="0070C0"/>
                </a:solidFill>
              </a:rPr>
              <a:t>ePA</a:t>
            </a:r>
            <a:r>
              <a:rPr lang="en-US" dirty="0">
                <a:solidFill>
                  <a:srgbClr val="0070C0"/>
                </a:solidFill>
              </a:rPr>
              <a:t> Coord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9988158-3D25-0137-94A7-647E72A02835}"/>
              </a:ext>
            </a:extLst>
          </p:cNvPr>
          <p:cNvCxnSpPr>
            <a:cxnSpLocks/>
          </p:cNvCxnSpPr>
          <p:nvPr/>
        </p:nvCxnSpPr>
        <p:spPr>
          <a:xfrm flipV="1">
            <a:off x="6814089" y="1877186"/>
            <a:ext cx="2401629" cy="17241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554B81C-02C9-4D13-D0E9-98B00F725688}"/>
              </a:ext>
            </a:extLst>
          </p:cNvPr>
          <p:cNvSpPr txBox="1"/>
          <p:nvPr/>
        </p:nvSpPr>
        <p:spPr>
          <a:xfrm>
            <a:off x="7308043" y="1659031"/>
            <a:ext cx="1397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CDS Hooks Request</a:t>
            </a:r>
          </a:p>
          <a:p>
            <a:pPr algn="ctr"/>
            <a:r>
              <a:rPr lang="en-US" sz="1200" dirty="0"/>
              <a:t>(token?)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1C2BE1A-ADB1-65C5-1948-2A1D8C920F7E}"/>
              </a:ext>
            </a:extLst>
          </p:cNvPr>
          <p:cNvCxnSpPr>
            <a:cxnSpLocks/>
          </p:cNvCxnSpPr>
          <p:nvPr/>
        </p:nvCxnSpPr>
        <p:spPr>
          <a:xfrm flipH="1" flipV="1">
            <a:off x="6799958" y="3071080"/>
            <a:ext cx="2415758" cy="4482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07EC996-86E3-C937-BB6F-72900A084A6C}"/>
              </a:ext>
            </a:extLst>
          </p:cNvPr>
          <p:cNvSpPr txBox="1"/>
          <p:nvPr/>
        </p:nvSpPr>
        <p:spPr>
          <a:xfrm>
            <a:off x="7319970" y="2841856"/>
            <a:ext cx="1373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Query provider API</a:t>
            </a:r>
          </a:p>
          <a:p>
            <a:pPr algn="ctr"/>
            <a:r>
              <a:rPr lang="en-US" sz="1200" dirty="0"/>
              <a:t>(token?)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F85EEA8-7C99-8778-7EBD-E782812E8C07}"/>
              </a:ext>
            </a:extLst>
          </p:cNvPr>
          <p:cNvSpPr txBox="1"/>
          <p:nvPr/>
        </p:nvSpPr>
        <p:spPr>
          <a:xfrm>
            <a:off x="7578342" y="3306404"/>
            <a:ext cx="856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CDS Hooks</a:t>
            </a:r>
          </a:p>
          <a:p>
            <a:r>
              <a:rPr lang="en-US" sz="1200" dirty="0"/>
              <a:t>Response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9051EFE-6115-6A46-D697-775A3BCF1F4D}"/>
              </a:ext>
            </a:extLst>
          </p:cNvPr>
          <p:cNvCxnSpPr>
            <a:cxnSpLocks/>
          </p:cNvCxnSpPr>
          <p:nvPr/>
        </p:nvCxnSpPr>
        <p:spPr>
          <a:xfrm flipH="1">
            <a:off x="6796356" y="3528707"/>
            <a:ext cx="2401629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71D74EA-1837-E294-E765-D4EAC3FCC7DB}"/>
              </a:ext>
            </a:extLst>
          </p:cNvPr>
          <p:cNvSpPr txBox="1"/>
          <p:nvPr/>
        </p:nvSpPr>
        <p:spPr>
          <a:xfrm>
            <a:off x="2116834" y="1110912"/>
            <a:ext cx="2123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Initiate – CDS Hooks (authenticate and context)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79AE1A-D3B1-BD27-157D-C23134B36303}"/>
              </a:ext>
            </a:extLst>
          </p:cNvPr>
          <p:cNvSpPr txBox="1"/>
          <p:nvPr/>
        </p:nvSpPr>
        <p:spPr>
          <a:xfrm>
            <a:off x="2116834" y="1642605"/>
            <a:ext cx="2429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Access to FHIR API</a:t>
            </a:r>
          </a:p>
          <a:p>
            <a:r>
              <a:rPr lang="en-US" sz="1200" dirty="0"/>
              <a:t>(token or separate authorization)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E4C633-FF00-E34B-3897-5E23F0182A3F}"/>
              </a:ext>
            </a:extLst>
          </p:cNvPr>
          <p:cNvSpPr txBox="1"/>
          <p:nvPr/>
        </p:nvSpPr>
        <p:spPr>
          <a:xfrm>
            <a:off x="2116834" y="2244145"/>
            <a:ext cx="1829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coverage</a:t>
            </a:r>
          </a:p>
          <a:p>
            <a:endParaRPr lang="en-US" sz="12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640AA95-AE48-CAED-15D3-18BEFF8B7D97}"/>
              </a:ext>
            </a:extLst>
          </p:cNvPr>
          <p:cNvCxnSpPr>
            <a:cxnSpLocks/>
          </p:cNvCxnSpPr>
          <p:nvPr/>
        </p:nvCxnSpPr>
        <p:spPr>
          <a:xfrm flipH="1">
            <a:off x="1883096" y="3535858"/>
            <a:ext cx="265986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E87BA9B-9D8B-EF91-3D34-BFE391E80342}"/>
              </a:ext>
            </a:extLst>
          </p:cNvPr>
          <p:cNvCxnSpPr>
            <a:cxnSpLocks/>
          </p:cNvCxnSpPr>
          <p:nvPr/>
        </p:nvCxnSpPr>
        <p:spPr>
          <a:xfrm>
            <a:off x="1892720" y="1350216"/>
            <a:ext cx="267942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DBAAD09-33F4-C57B-E236-7ADB86EBBF82}"/>
              </a:ext>
            </a:extLst>
          </p:cNvPr>
          <p:cNvCxnSpPr>
            <a:cxnSpLocks/>
            <a:stCxn id="27" idx="3"/>
            <a:endCxn id="7" idx="1"/>
          </p:cNvCxnSpPr>
          <p:nvPr/>
        </p:nvCxnSpPr>
        <p:spPr>
          <a:xfrm>
            <a:off x="1892718" y="2476374"/>
            <a:ext cx="2660991" cy="5263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A38875B-EA01-B5EA-2A29-2AC4205D8A18}"/>
              </a:ext>
            </a:extLst>
          </p:cNvPr>
          <p:cNvSpPr txBox="1"/>
          <p:nvPr/>
        </p:nvSpPr>
        <p:spPr>
          <a:xfrm>
            <a:off x="2116834" y="3309882"/>
            <a:ext cx="1829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CDS Hooks Response</a:t>
            </a:r>
          </a:p>
          <a:p>
            <a:r>
              <a:rPr lang="en-US" sz="1200" dirty="0"/>
              <a:t>Receive Decision(s) 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B83F99F-6543-D583-39A6-65209F4CC2C9}"/>
              </a:ext>
            </a:extLst>
          </p:cNvPr>
          <p:cNvCxnSpPr>
            <a:cxnSpLocks/>
          </p:cNvCxnSpPr>
          <p:nvPr/>
        </p:nvCxnSpPr>
        <p:spPr>
          <a:xfrm flipH="1">
            <a:off x="1892720" y="1864962"/>
            <a:ext cx="267942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CD9C441-9709-E2F8-C56B-CE794DA02F03}"/>
              </a:ext>
            </a:extLst>
          </p:cNvPr>
          <p:cNvSpPr/>
          <p:nvPr/>
        </p:nvSpPr>
        <p:spPr>
          <a:xfrm>
            <a:off x="9215718" y="1093088"/>
            <a:ext cx="1453167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Payer CDS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 defTabSz="914400">
              <a:defRPr/>
            </a:pPr>
            <a:r>
              <a:rPr lang="en-US" dirty="0">
                <a:solidFill>
                  <a:srgbClr val="0070C0"/>
                </a:solidFill>
                <a:latin typeface="Calibri" panose="020F0502020204030204"/>
              </a:rPr>
              <a:t>Functions</a:t>
            </a:r>
          </a:p>
          <a:p>
            <a:pPr algn="ctr" defTabSz="914400">
              <a:defRPr/>
            </a:pPr>
            <a:endParaRPr lang="en-US" sz="700" dirty="0">
              <a:solidFill>
                <a:srgbClr val="0070C0"/>
              </a:solidFill>
              <a:latin typeface="Calibri" panose="020F0502020204030204"/>
            </a:endParaRPr>
          </a:p>
          <a:p>
            <a:pPr algn="ctr" defTabSz="914400">
              <a:defRPr/>
            </a:pPr>
            <a:r>
              <a:rPr lang="en-US" sz="1100" dirty="0">
                <a:solidFill>
                  <a:srgbClr val="0070C0"/>
                </a:solidFill>
                <a:latin typeface="Calibri" panose="020F0502020204030204"/>
              </a:rPr>
              <a:t>Authenticate  Client</a:t>
            </a:r>
          </a:p>
          <a:p>
            <a:pPr algn="ctr" defTabSz="914400">
              <a:defRPr/>
            </a:pPr>
            <a:endParaRPr lang="en-US" sz="1000" dirty="0">
              <a:solidFill>
                <a:srgbClr val="0070C0"/>
              </a:solidFill>
              <a:latin typeface="Calibri" panose="020F0502020204030204"/>
            </a:endParaRPr>
          </a:p>
          <a:p>
            <a:pPr algn="ctr" defTabSz="914400">
              <a:defRPr/>
            </a:pPr>
            <a:r>
              <a:rPr lang="en-US" sz="1100" dirty="0">
                <a:solidFill>
                  <a:srgbClr val="0070C0"/>
                </a:solidFill>
                <a:latin typeface="Calibri" panose="020F0502020204030204"/>
              </a:rPr>
              <a:t>Receive CDS</a:t>
            </a:r>
          </a:p>
          <a:p>
            <a:pPr algn="ctr" defTabSz="914400">
              <a:defRPr/>
            </a:pPr>
            <a:endParaRPr lang="en-US" sz="1000" dirty="0">
              <a:solidFill>
                <a:srgbClr val="0070C0"/>
              </a:solidFill>
              <a:latin typeface="Calibri" panose="020F0502020204030204"/>
            </a:endParaRPr>
          </a:p>
          <a:p>
            <a:pPr algn="ctr" defTabSz="914400">
              <a:defRPr/>
            </a:pPr>
            <a:r>
              <a:rPr lang="en-US" sz="1100" dirty="0">
                <a:solidFill>
                  <a:srgbClr val="0070C0"/>
                </a:solidFill>
                <a:latin typeface="Calibri" panose="020F0502020204030204"/>
              </a:rPr>
              <a:t>Perform actions based on Hook type</a:t>
            </a:r>
          </a:p>
          <a:p>
            <a:pPr algn="ctr" defTabSz="914400">
              <a:defRPr/>
            </a:pPr>
            <a:endParaRPr lang="en-US" sz="1000" dirty="0">
              <a:solidFill>
                <a:srgbClr val="0070C0"/>
              </a:solidFill>
              <a:latin typeface="Calibri" panose="020F0502020204030204"/>
            </a:endParaRPr>
          </a:p>
          <a:p>
            <a:pPr algn="ctr" defTabSz="914400">
              <a:defRPr/>
            </a:pPr>
            <a:r>
              <a:rPr lang="en-US" sz="1100" dirty="0">
                <a:solidFill>
                  <a:srgbClr val="0070C0"/>
                </a:solidFill>
                <a:latin typeface="Calibri" panose="020F0502020204030204"/>
              </a:rPr>
              <a:t>Respond as requested by Provider System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C734E06-3A8B-053F-F3AA-730809CC83E8}"/>
              </a:ext>
            </a:extLst>
          </p:cNvPr>
          <p:cNvCxnSpPr>
            <a:cxnSpLocks/>
          </p:cNvCxnSpPr>
          <p:nvPr/>
        </p:nvCxnSpPr>
        <p:spPr>
          <a:xfrm>
            <a:off x="6814089" y="1390844"/>
            <a:ext cx="2401629" cy="0"/>
          </a:xfrm>
          <a:prstGeom prst="straightConnector1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A8AF5F9-4798-A636-85F2-0D24E3355AC4}"/>
              </a:ext>
            </a:extLst>
          </p:cNvPr>
          <p:cNvSpPr txBox="1"/>
          <p:nvPr/>
        </p:nvSpPr>
        <p:spPr>
          <a:xfrm>
            <a:off x="7510791" y="1176935"/>
            <a:ext cx="991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Authenticate</a:t>
            </a:r>
          </a:p>
          <a:p>
            <a:endParaRPr lang="en-US" sz="12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FDD401F-73CD-10F4-05D8-3602E2D31841}"/>
              </a:ext>
            </a:extLst>
          </p:cNvPr>
          <p:cNvSpPr/>
          <p:nvPr/>
        </p:nvSpPr>
        <p:spPr>
          <a:xfrm>
            <a:off x="745232" y="4483288"/>
            <a:ext cx="2477581" cy="18924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Initiate CDS with </a:t>
            </a:r>
            <a:r>
              <a:rPr lang="en-US" sz="1200" dirty="0" err="1">
                <a:solidFill>
                  <a:srgbClr val="0070C0"/>
                </a:solidFill>
              </a:rPr>
              <a:t>ePA</a:t>
            </a:r>
            <a:r>
              <a:rPr lang="en-US" sz="1200" dirty="0">
                <a:solidFill>
                  <a:srgbClr val="0070C0"/>
                </a:solidFill>
              </a:rPr>
              <a:t> Coord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Respond to API requests (coverage, clinical and administrative data) [e.g., g(10)+]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Receive CDS response [card(s), system action(s)]</a:t>
            </a: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71385AB-BAD4-82B6-4489-71A2D20A37A4}"/>
              </a:ext>
            </a:extLst>
          </p:cNvPr>
          <p:cNvSpPr/>
          <p:nvPr/>
        </p:nvSpPr>
        <p:spPr>
          <a:xfrm>
            <a:off x="3333016" y="4483290"/>
            <a:ext cx="4748667" cy="18924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Pre-registered with payer and provider systems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authentication with provider</a:t>
            </a:r>
          </a:p>
          <a:p>
            <a:pPr marL="342900" indent="-342900">
              <a:buFontTx/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Receive CDS request from provider system</a:t>
            </a:r>
          </a:p>
          <a:p>
            <a:pPr marL="342900" indent="-342900">
              <a:buFontTx/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Retrieve coverage information and determine payer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authentication with payer system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Initiate CDS conversation with payer system (scope determined by provider CDS request) (e.g., which cards are requested/supported)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requests for information from payer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Receive CDS response from payer system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Send CDS response to provider system</a:t>
            </a:r>
          </a:p>
          <a:p>
            <a:pPr marL="342900" indent="-342900">
              <a:buAutoNum type="arabicParenR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79FDD97-1F94-E12C-292A-BDAF8489EA2C}"/>
              </a:ext>
            </a:extLst>
          </p:cNvPr>
          <p:cNvSpPr/>
          <p:nvPr/>
        </p:nvSpPr>
        <p:spPr>
          <a:xfrm>
            <a:off x="8166847" y="4483288"/>
            <a:ext cx="3742472" cy="1892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Same as for non </a:t>
            </a:r>
            <a:r>
              <a:rPr lang="en-US" sz="1200" dirty="0" err="1">
                <a:solidFill>
                  <a:srgbClr val="0070C0"/>
                </a:solidFill>
              </a:rPr>
              <a:t>ePA</a:t>
            </a:r>
            <a:r>
              <a:rPr lang="en-US" sz="1200" dirty="0">
                <a:solidFill>
                  <a:srgbClr val="0070C0"/>
                </a:solidFill>
              </a:rPr>
              <a:t> Coordinator</a:t>
            </a: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77997F3-E5D5-A9FA-705B-0CD4BC335DB5}"/>
              </a:ext>
            </a:extLst>
          </p:cNvPr>
          <p:cNvSpPr/>
          <p:nvPr/>
        </p:nvSpPr>
        <p:spPr>
          <a:xfrm>
            <a:off x="11071413" y="1095985"/>
            <a:ext cx="837906" cy="17816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Payer Business Systems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CFDC7E2-34AE-7D67-ED65-3ED8C96CD9A0}"/>
              </a:ext>
            </a:extLst>
          </p:cNvPr>
          <p:cNvSpPr/>
          <p:nvPr/>
        </p:nvSpPr>
        <p:spPr>
          <a:xfrm>
            <a:off x="11071414" y="3003176"/>
            <a:ext cx="837906" cy="8788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CDS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</a:rPr>
              <a:t>Cache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C717489-AC69-73D4-80D9-E4A909409CB0}"/>
              </a:ext>
            </a:extLst>
          </p:cNvPr>
          <p:cNvCxnSpPr>
            <a:cxnSpLocks/>
            <a:endCxn id="59" idx="1"/>
          </p:cNvCxnSpPr>
          <p:nvPr/>
        </p:nvCxnSpPr>
        <p:spPr>
          <a:xfrm flipV="1">
            <a:off x="10668883" y="1986830"/>
            <a:ext cx="402530" cy="8155"/>
          </a:xfrm>
          <a:prstGeom prst="straightConnector1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61FB3F50-4F7B-46F1-6BC5-AE16DAA44A34}"/>
              </a:ext>
            </a:extLst>
          </p:cNvPr>
          <p:cNvCxnSpPr>
            <a:cxnSpLocks/>
          </p:cNvCxnSpPr>
          <p:nvPr/>
        </p:nvCxnSpPr>
        <p:spPr>
          <a:xfrm flipV="1">
            <a:off x="10668883" y="3407736"/>
            <a:ext cx="402530" cy="8155"/>
          </a:xfrm>
          <a:prstGeom prst="straightConnector1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A9C84C44-BCD2-090A-5473-47ADBFF7DA94}"/>
              </a:ext>
            </a:extLst>
          </p:cNvPr>
          <p:cNvSpPr txBox="1"/>
          <p:nvPr/>
        </p:nvSpPr>
        <p:spPr>
          <a:xfrm>
            <a:off x="2116834" y="2834094"/>
            <a:ext cx="1829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clinical and</a:t>
            </a:r>
          </a:p>
          <a:p>
            <a:r>
              <a:rPr lang="en-US" sz="1200" dirty="0"/>
              <a:t>Administrative info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9095B3DB-7D30-B5DA-AD70-65DBC5D7D8FD}"/>
              </a:ext>
            </a:extLst>
          </p:cNvPr>
          <p:cNvCxnSpPr>
            <a:cxnSpLocks/>
          </p:cNvCxnSpPr>
          <p:nvPr/>
        </p:nvCxnSpPr>
        <p:spPr>
          <a:xfrm>
            <a:off x="1883096" y="3059165"/>
            <a:ext cx="2670613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3708A978-1CC0-E9A5-C693-AAACDF7A76BA}"/>
              </a:ext>
            </a:extLst>
          </p:cNvPr>
          <p:cNvSpPr txBox="1"/>
          <p:nvPr/>
        </p:nvSpPr>
        <p:spPr>
          <a:xfrm>
            <a:off x="6648181" y="3910219"/>
            <a:ext cx="3389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Note: exchange with Payer CDS should be the same</a:t>
            </a:r>
          </a:p>
          <a:p>
            <a:r>
              <a:rPr lang="en-US" sz="1200" dirty="0">
                <a:solidFill>
                  <a:srgbClr val="FF0000"/>
                </a:solidFill>
              </a:rPr>
              <a:t>with or without the </a:t>
            </a:r>
            <a:r>
              <a:rPr lang="en-US" sz="1200" dirty="0" err="1">
                <a:solidFill>
                  <a:srgbClr val="FF0000"/>
                </a:solidFill>
              </a:rPr>
              <a:t>ePA</a:t>
            </a:r>
            <a:r>
              <a:rPr lang="en-US" sz="1200" dirty="0">
                <a:solidFill>
                  <a:srgbClr val="FF0000"/>
                </a:solidFill>
              </a:rPr>
              <a:t> Coordinator</a:t>
            </a:r>
          </a:p>
        </p:txBody>
      </p:sp>
      <p:sp>
        <p:nvSpPr>
          <p:cNvPr id="71" name="Callout: Right Arrow 70">
            <a:extLst>
              <a:ext uri="{FF2B5EF4-FFF2-40B4-BE49-F238E27FC236}">
                <a16:creationId xmlns:a16="http://schemas.microsoft.com/office/drawing/2014/main" id="{F578E38F-082A-F5BC-6D1C-46472F9EE9D4}"/>
              </a:ext>
            </a:extLst>
          </p:cNvPr>
          <p:cNvSpPr/>
          <p:nvPr/>
        </p:nvSpPr>
        <p:spPr>
          <a:xfrm>
            <a:off x="4564132" y="1103151"/>
            <a:ext cx="319260" cy="1568999"/>
          </a:xfrm>
          <a:prstGeom prst="right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Setup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7F0BC2A4-BE85-B611-C44F-E038CB602BEB}"/>
              </a:ext>
            </a:extLst>
          </p:cNvPr>
          <p:cNvCxnSpPr>
            <a:cxnSpLocks/>
            <a:stCxn id="71" idx="3"/>
          </p:cNvCxnSpPr>
          <p:nvPr/>
        </p:nvCxnSpPr>
        <p:spPr>
          <a:xfrm flipV="1">
            <a:off x="4883394" y="1390846"/>
            <a:ext cx="1930695" cy="496805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3ED6743D-54AC-FAF7-0701-D6553CCB80AE}"/>
              </a:ext>
            </a:extLst>
          </p:cNvPr>
          <p:cNvCxnSpPr>
            <a:cxnSpLocks/>
            <a:stCxn id="71" idx="3"/>
          </p:cNvCxnSpPr>
          <p:nvPr/>
        </p:nvCxnSpPr>
        <p:spPr>
          <a:xfrm flipV="1">
            <a:off x="4883392" y="1877186"/>
            <a:ext cx="1916566" cy="10465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Hexagon 77">
            <a:extLst>
              <a:ext uri="{FF2B5EF4-FFF2-40B4-BE49-F238E27FC236}">
                <a16:creationId xmlns:a16="http://schemas.microsoft.com/office/drawing/2014/main" id="{227F002C-1E9A-525A-91E8-E8959A45B85B}"/>
              </a:ext>
            </a:extLst>
          </p:cNvPr>
          <p:cNvSpPr/>
          <p:nvPr/>
        </p:nvSpPr>
        <p:spPr>
          <a:xfrm>
            <a:off x="5529609" y="1458732"/>
            <a:ext cx="208045" cy="17528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79" name="Hexagon 78">
            <a:extLst>
              <a:ext uri="{FF2B5EF4-FFF2-40B4-BE49-F238E27FC236}">
                <a16:creationId xmlns:a16="http://schemas.microsoft.com/office/drawing/2014/main" id="{4BDD89CE-D9EC-766C-3E48-956B9ADBAA6A}"/>
              </a:ext>
            </a:extLst>
          </p:cNvPr>
          <p:cNvSpPr/>
          <p:nvPr/>
        </p:nvSpPr>
        <p:spPr>
          <a:xfrm>
            <a:off x="5980186" y="1681850"/>
            <a:ext cx="208045" cy="16790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3406BCB-7E89-D7F9-050C-365CD3C8E35A}"/>
              </a:ext>
            </a:extLst>
          </p:cNvPr>
          <p:cNvCxnSpPr>
            <a:cxnSpLocks/>
          </p:cNvCxnSpPr>
          <p:nvPr/>
        </p:nvCxnSpPr>
        <p:spPr>
          <a:xfrm flipV="1">
            <a:off x="4542960" y="3068094"/>
            <a:ext cx="2256998" cy="2986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9052964E-B821-DA46-F186-5F2305445E1B}"/>
              </a:ext>
            </a:extLst>
          </p:cNvPr>
          <p:cNvCxnSpPr>
            <a:cxnSpLocks/>
          </p:cNvCxnSpPr>
          <p:nvPr/>
        </p:nvCxnSpPr>
        <p:spPr>
          <a:xfrm flipV="1">
            <a:off x="4553709" y="3528709"/>
            <a:ext cx="2246251" cy="7151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Hexagon 82">
            <a:extLst>
              <a:ext uri="{FF2B5EF4-FFF2-40B4-BE49-F238E27FC236}">
                <a16:creationId xmlns:a16="http://schemas.microsoft.com/office/drawing/2014/main" id="{9441E228-63FC-82AB-056D-02967DDD6832}"/>
              </a:ext>
            </a:extLst>
          </p:cNvPr>
          <p:cNvSpPr/>
          <p:nvPr/>
        </p:nvSpPr>
        <p:spPr>
          <a:xfrm>
            <a:off x="5548258" y="2852797"/>
            <a:ext cx="208045" cy="16790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84" name="Hexagon 83">
            <a:extLst>
              <a:ext uri="{FF2B5EF4-FFF2-40B4-BE49-F238E27FC236}">
                <a16:creationId xmlns:a16="http://schemas.microsoft.com/office/drawing/2014/main" id="{07A81744-CC79-00CF-60B2-64454C7CBCDF}"/>
              </a:ext>
            </a:extLst>
          </p:cNvPr>
          <p:cNvSpPr/>
          <p:nvPr/>
        </p:nvSpPr>
        <p:spPr>
          <a:xfrm>
            <a:off x="5550871" y="3330649"/>
            <a:ext cx="208045" cy="16790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710D2CC-B663-8C46-F91F-6B3FA9033C07}"/>
              </a:ext>
            </a:extLst>
          </p:cNvPr>
          <p:cNvSpPr/>
          <p:nvPr/>
        </p:nvSpPr>
        <p:spPr>
          <a:xfrm>
            <a:off x="778295" y="866535"/>
            <a:ext cx="1114425" cy="1815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rgbClr val="0070C0"/>
                </a:solidFill>
              </a:rPr>
              <a:t>Provider System(s)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001D863-3D6A-8EB4-45A8-509A50512775}"/>
              </a:ext>
            </a:extLst>
          </p:cNvPr>
          <p:cNvSpPr/>
          <p:nvPr/>
        </p:nvSpPr>
        <p:spPr>
          <a:xfrm>
            <a:off x="773982" y="2135243"/>
            <a:ext cx="1118736" cy="6822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Registration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Billing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7CF6C08-A724-2FAC-7ED2-BCC68780B504}"/>
              </a:ext>
            </a:extLst>
          </p:cNvPr>
          <p:cNvSpPr/>
          <p:nvPr/>
        </p:nvSpPr>
        <p:spPr>
          <a:xfrm>
            <a:off x="773982" y="3003177"/>
            <a:ext cx="1118736" cy="6121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Registration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EB4B2D6-BF17-0D0F-7655-FC4F8EFD4394}"/>
              </a:ext>
            </a:extLst>
          </p:cNvPr>
          <p:cNvCxnSpPr>
            <a:cxnSpLocks/>
          </p:cNvCxnSpPr>
          <p:nvPr/>
        </p:nvCxnSpPr>
        <p:spPr>
          <a:xfrm flipH="1">
            <a:off x="5737652" y="3874668"/>
            <a:ext cx="4204" cy="497214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17F93896-3BF1-1470-1A4D-7A0BACD544BD}"/>
              </a:ext>
            </a:extLst>
          </p:cNvPr>
          <p:cNvSpPr txBox="1"/>
          <p:nvPr/>
        </p:nvSpPr>
        <p:spPr>
          <a:xfrm>
            <a:off x="4273952" y="3865462"/>
            <a:ext cx="1378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Continue to DTR</a:t>
            </a:r>
          </a:p>
          <a:p>
            <a:pPr algn="ctr"/>
            <a:r>
              <a:rPr lang="en-US" sz="1400" dirty="0"/>
              <a:t>If appropriate</a:t>
            </a:r>
          </a:p>
        </p:txBody>
      </p:sp>
    </p:spTree>
    <p:extLst>
      <p:ext uri="{BB962C8B-B14F-4D97-AF65-F5344CB8AC3E}">
        <p14:creationId xmlns:p14="http://schemas.microsoft.com/office/powerpoint/2010/main" val="1913538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9C22-9759-D556-7567-41D86A9A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84" y="365127"/>
            <a:ext cx="10622940" cy="54529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CRD Provider HIT / </a:t>
            </a:r>
            <a:r>
              <a:rPr lang="en-US" dirty="0" err="1"/>
              <a:t>ePA</a:t>
            </a:r>
            <a:r>
              <a:rPr lang="en-US" dirty="0"/>
              <a:t> Coordinator Interactions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9DB028-1AFC-8B9C-5BB9-446AF8F94870}"/>
              </a:ext>
            </a:extLst>
          </p:cNvPr>
          <p:cNvSpPr/>
          <p:nvPr/>
        </p:nvSpPr>
        <p:spPr>
          <a:xfrm>
            <a:off x="655981" y="1088607"/>
            <a:ext cx="1236737" cy="9209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Scheduling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Orders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94DA4F8-68F5-6D2E-CF7A-F67472DBD236}"/>
              </a:ext>
            </a:extLst>
          </p:cNvPr>
          <p:cNvSpPr/>
          <p:nvPr/>
        </p:nvSpPr>
        <p:spPr>
          <a:xfrm>
            <a:off x="4553709" y="1088607"/>
            <a:ext cx="2246251" cy="27102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C90E987-8B70-EA4D-017A-C165AF029E23}"/>
              </a:ext>
            </a:extLst>
          </p:cNvPr>
          <p:cNvCxnSpPr>
            <a:cxnSpLocks/>
            <a:endCxn id="64" idx="3"/>
          </p:cNvCxnSpPr>
          <p:nvPr/>
        </p:nvCxnSpPr>
        <p:spPr>
          <a:xfrm flipH="1">
            <a:off x="1896388" y="3628271"/>
            <a:ext cx="264657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08B34F5-44A4-D115-C0C7-D878E2AC9269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1892718" y="2476374"/>
            <a:ext cx="2666221" cy="5571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4E219A9-6821-3EE1-AFE2-4AFD6C132526}"/>
              </a:ext>
            </a:extLst>
          </p:cNvPr>
          <p:cNvSpPr txBox="1"/>
          <p:nvPr/>
        </p:nvSpPr>
        <p:spPr>
          <a:xfrm>
            <a:off x="2229580" y="3405280"/>
            <a:ext cx="1760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CDS Hooks Response</a:t>
            </a:r>
          </a:p>
          <a:p>
            <a:r>
              <a:rPr lang="en-US" sz="1200" dirty="0"/>
              <a:t>Receive Decision(s)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241E2F0-256F-7799-C398-7A2ACB86C1AA}"/>
              </a:ext>
            </a:extLst>
          </p:cNvPr>
          <p:cNvSpPr txBox="1"/>
          <p:nvPr/>
        </p:nvSpPr>
        <p:spPr>
          <a:xfrm>
            <a:off x="2229580" y="2930993"/>
            <a:ext cx="1760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clinical and</a:t>
            </a:r>
          </a:p>
          <a:p>
            <a:r>
              <a:rPr lang="en-US" sz="1200" dirty="0"/>
              <a:t>Administrative info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2642170-21D6-838E-A44B-86736B8C479B}"/>
              </a:ext>
            </a:extLst>
          </p:cNvPr>
          <p:cNvCxnSpPr>
            <a:cxnSpLocks/>
            <a:stCxn id="46" idx="3"/>
          </p:cNvCxnSpPr>
          <p:nvPr/>
        </p:nvCxnSpPr>
        <p:spPr>
          <a:xfrm flipV="1">
            <a:off x="1888973" y="3158369"/>
            <a:ext cx="2673434" cy="2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llout: Right Arrow 34">
            <a:extLst>
              <a:ext uri="{FF2B5EF4-FFF2-40B4-BE49-F238E27FC236}">
                <a16:creationId xmlns:a16="http://schemas.microsoft.com/office/drawing/2014/main" id="{543F672F-3587-7632-95C3-871718172F52}"/>
              </a:ext>
            </a:extLst>
          </p:cNvPr>
          <p:cNvSpPr/>
          <p:nvPr/>
        </p:nvSpPr>
        <p:spPr>
          <a:xfrm>
            <a:off x="4564132" y="1103151"/>
            <a:ext cx="319260" cy="1568999"/>
          </a:xfrm>
          <a:prstGeom prst="right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Setup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913EB6C-AE6A-31C2-A57C-CE9D13711B23}"/>
              </a:ext>
            </a:extLst>
          </p:cNvPr>
          <p:cNvCxnSpPr>
            <a:cxnSpLocks/>
            <a:stCxn id="35" idx="3"/>
          </p:cNvCxnSpPr>
          <p:nvPr/>
        </p:nvCxnSpPr>
        <p:spPr>
          <a:xfrm flipV="1">
            <a:off x="4883394" y="1390846"/>
            <a:ext cx="1930695" cy="496805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1738C27-1757-A848-2BC0-7C0FE29BDD82}"/>
              </a:ext>
            </a:extLst>
          </p:cNvPr>
          <p:cNvCxnSpPr>
            <a:cxnSpLocks/>
            <a:stCxn id="35" idx="3"/>
          </p:cNvCxnSpPr>
          <p:nvPr/>
        </p:nvCxnSpPr>
        <p:spPr>
          <a:xfrm flipV="1">
            <a:off x="4883392" y="1877186"/>
            <a:ext cx="1916566" cy="10465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9B7FAA3-B2AE-7FC6-BD58-E0BF536DA771}"/>
              </a:ext>
            </a:extLst>
          </p:cNvPr>
          <p:cNvCxnSpPr>
            <a:cxnSpLocks/>
          </p:cNvCxnSpPr>
          <p:nvPr/>
        </p:nvCxnSpPr>
        <p:spPr>
          <a:xfrm>
            <a:off x="4564132" y="3059167"/>
            <a:ext cx="2235826" cy="8929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5E97FA9-741A-119D-FDB5-7F0C48417F9F}"/>
              </a:ext>
            </a:extLst>
          </p:cNvPr>
          <p:cNvCxnSpPr>
            <a:cxnSpLocks/>
          </p:cNvCxnSpPr>
          <p:nvPr/>
        </p:nvCxnSpPr>
        <p:spPr>
          <a:xfrm>
            <a:off x="4542960" y="3623994"/>
            <a:ext cx="2256998" cy="12317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7A2982CE-BED4-EEDE-6C72-ADFCC1FBF9FE}"/>
              </a:ext>
            </a:extLst>
          </p:cNvPr>
          <p:cNvSpPr/>
          <p:nvPr/>
        </p:nvSpPr>
        <p:spPr>
          <a:xfrm>
            <a:off x="655983" y="880285"/>
            <a:ext cx="1236737" cy="1678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70C0"/>
                </a:solidFill>
              </a:rPr>
              <a:t>Provider System(s)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56EF886-5E50-6AD7-1E3C-97DC69A0B799}"/>
              </a:ext>
            </a:extLst>
          </p:cNvPr>
          <p:cNvSpPr/>
          <p:nvPr/>
        </p:nvSpPr>
        <p:spPr>
          <a:xfrm>
            <a:off x="655981" y="2135243"/>
            <a:ext cx="1236737" cy="6822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Registration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Billing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9AE544E-3FDF-B75C-B76F-79A4E65A2581}"/>
              </a:ext>
            </a:extLst>
          </p:cNvPr>
          <p:cNvSpPr/>
          <p:nvPr/>
        </p:nvSpPr>
        <p:spPr>
          <a:xfrm>
            <a:off x="655981" y="2943223"/>
            <a:ext cx="1232992" cy="4302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Registration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4068D0-B8A8-4958-CF80-02940B1C928A}"/>
              </a:ext>
            </a:extLst>
          </p:cNvPr>
          <p:cNvSpPr txBox="1"/>
          <p:nvPr/>
        </p:nvSpPr>
        <p:spPr>
          <a:xfrm>
            <a:off x="2229580" y="1038488"/>
            <a:ext cx="2043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Initiate – CDS Hooks (authenticate and context)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196C45C-E09E-24AB-3612-794C2824F303}"/>
              </a:ext>
            </a:extLst>
          </p:cNvPr>
          <p:cNvCxnSpPr>
            <a:cxnSpLocks/>
          </p:cNvCxnSpPr>
          <p:nvPr/>
        </p:nvCxnSpPr>
        <p:spPr>
          <a:xfrm>
            <a:off x="1892720" y="1277792"/>
            <a:ext cx="267942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owchart: Connector 46">
            <a:extLst>
              <a:ext uri="{FF2B5EF4-FFF2-40B4-BE49-F238E27FC236}">
                <a16:creationId xmlns:a16="http://schemas.microsoft.com/office/drawing/2014/main" id="{65857DCE-170F-6A86-7BC8-281BB7F80BF2}"/>
              </a:ext>
            </a:extLst>
          </p:cNvPr>
          <p:cNvSpPr/>
          <p:nvPr/>
        </p:nvSpPr>
        <p:spPr>
          <a:xfrm>
            <a:off x="2023077" y="1167020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E1668A-E049-4661-362A-4C7D760637D4}"/>
              </a:ext>
            </a:extLst>
          </p:cNvPr>
          <p:cNvSpPr txBox="1"/>
          <p:nvPr/>
        </p:nvSpPr>
        <p:spPr>
          <a:xfrm>
            <a:off x="2229580" y="1588287"/>
            <a:ext cx="2246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Access to FHIR API</a:t>
            </a:r>
          </a:p>
          <a:p>
            <a:r>
              <a:rPr lang="en-US" sz="1200" dirty="0"/>
              <a:t>(token or separate authorization)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A612D7A-71D5-CD53-CCF0-A36D54F9CB7B}"/>
              </a:ext>
            </a:extLst>
          </p:cNvPr>
          <p:cNvCxnSpPr>
            <a:cxnSpLocks/>
          </p:cNvCxnSpPr>
          <p:nvPr/>
        </p:nvCxnSpPr>
        <p:spPr>
          <a:xfrm flipH="1">
            <a:off x="1896388" y="1810644"/>
            <a:ext cx="265731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owchart: Connector 47">
            <a:extLst>
              <a:ext uri="{FF2B5EF4-FFF2-40B4-BE49-F238E27FC236}">
                <a16:creationId xmlns:a16="http://schemas.microsoft.com/office/drawing/2014/main" id="{C7607618-4A1A-143F-7DF1-7BF4E4FECD15}"/>
              </a:ext>
            </a:extLst>
          </p:cNvPr>
          <p:cNvSpPr/>
          <p:nvPr/>
        </p:nvSpPr>
        <p:spPr>
          <a:xfrm>
            <a:off x="2023077" y="1702562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E3D0F2B8-8A66-8DCB-6D6F-EE2DA5A895EE}"/>
              </a:ext>
            </a:extLst>
          </p:cNvPr>
          <p:cNvSpPr/>
          <p:nvPr/>
        </p:nvSpPr>
        <p:spPr>
          <a:xfrm>
            <a:off x="2023077" y="2397164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0" name="Flowchart: Connector 49">
            <a:extLst>
              <a:ext uri="{FF2B5EF4-FFF2-40B4-BE49-F238E27FC236}">
                <a16:creationId xmlns:a16="http://schemas.microsoft.com/office/drawing/2014/main" id="{540A5645-3311-7CD2-6E6D-08AC1F910DB5}"/>
              </a:ext>
            </a:extLst>
          </p:cNvPr>
          <p:cNvSpPr/>
          <p:nvPr/>
        </p:nvSpPr>
        <p:spPr>
          <a:xfrm>
            <a:off x="2023077" y="3058710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51" name="Flowchart: Connector 50">
            <a:extLst>
              <a:ext uri="{FF2B5EF4-FFF2-40B4-BE49-F238E27FC236}">
                <a16:creationId xmlns:a16="http://schemas.microsoft.com/office/drawing/2014/main" id="{61F6B34B-9E16-1712-8B39-2D9BD966D5E1}"/>
              </a:ext>
            </a:extLst>
          </p:cNvPr>
          <p:cNvSpPr/>
          <p:nvPr/>
        </p:nvSpPr>
        <p:spPr>
          <a:xfrm>
            <a:off x="2029965" y="3527011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graphicFrame>
        <p:nvGraphicFramePr>
          <p:cNvPr id="52" name="Table 52">
            <a:extLst>
              <a:ext uri="{FF2B5EF4-FFF2-40B4-BE49-F238E27FC236}">
                <a16:creationId xmlns:a16="http://schemas.microsoft.com/office/drawing/2014/main" id="{B5248537-DC9D-3B86-46FA-C7AB30796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931836"/>
              </p:ext>
            </p:extLst>
          </p:nvPr>
        </p:nvGraphicFramePr>
        <p:xfrm>
          <a:off x="655983" y="4040499"/>
          <a:ext cx="1062294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525">
                  <a:extLst>
                    <a:ext uri="{9D8B030D-6E8A-4147-A177-3AD203B41FA5}">
                      <a16:colId xmlns:a16="http://schemas.microsoft.com/office/drawing/2014/main" val="1838337621"/>
                    </a:ext>
                  </a:extLst>
                </a:gridCol>
                <a:gridCol w="2320455">
                  <a:extLst>
                    <a:ext uri="{9D8B030D-6E8A-4147-A177-3AD203B41FA5}">
                      <a16:colId xmlns:a16="http://schemas.microsoft.com/office/drawing/2014/main" val="2759112837"/>
                    </a:ext>
                  </a:extLst>
                </a:gridCol>
                <a:gridCol w="1770490">
                  <a:extLst>
                    <a:ext uri="{9D8B030D-6E8A-4147-A177-3AD203B41FA5}">
                      <a16:colId xmlns:a16="http://schemas.microsoft.com/office/drawing/2014/main" val="2469035275"/>
                    </a:ext>
                  </a:extLst>
                </a:gridCol>
                <a:gridCol w="1770490">
                  <a:extLst>
                    <a:ext uri="{9D8B030D-6E8A-4147-A177-3AD203B41FA5}">
                      <a16:colId xmlns:a16="http://schemas.microsoft.com/office/drawing/2014/main" val="730302725"/>
                    </a:ext>
                  </a:extLst>
                </a:gridCol>
                <a:gridCol w="1770490">
                  <a:extLst>
                    <a:ext uri="{9D8B030D-6E8A-4147-A177-3AD203B41FA5}">
                      <a16:colId xmlns:a16="http://schemas.microsoft.com/office/drawing/2014/main" val="1288595353"/>
                    </a:ext>
                  </a:extLst>
                </a:gridCol>
                <a:gridCol w="1770490">
                  <a:extLst>
                    <a:ext uri="{9D8B030D-6E8A-4147-A177-3AD203B41FA5}">
                      <a16:colId xmlns:a16="http://schemas.microsoft.com/office/drawing/2014/main" val="15929538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Interaction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Brief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Provider System(s)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Provider API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ePA</a:t>
                      </a:r>
                      <a:r>
                        <a:rPr lang="en-US" dirty="0"/>
                        <a:t> Coord API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185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Client calls </a:t>
                      </a:r>
                      <a:r>
                        <a:rPr lang="en-US" sz="1000" dirty="0" err="1"/>
                        <a:t>ePA</a:t>
                      </a:r>
                      <a:r>
                        <a:rPr lang="en-US" sz="1000" dirty="0"/>
                        <a:t> CDS Hooks endpoint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Scheduling, EHR, Orders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Same as for fully integrated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Same as for Payer CDS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689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CDS requests  information from the  Provider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Scheduling, EHR, Orders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Support for 21</a:t>
                      </a:r>
                      <a:r>
                        <a:rPr lang="en-US" sz="1000" baseline="30000" dirty="0">
                          <a:solidFill>
                            <a:srgbClr val="FF0000"/>
                          </a:solidFill>
                        </a:rPr>
                        <a:t>st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 Century APIs (or a subset)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Same as for Payer CDS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Assume always back to systems initiating CRD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753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CDS retrieves coverage resource (preconfigured)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EHR, Registration, Billing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Support for FHIR API to return coverage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How to determine which system has coverage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443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CDS uses token to retrieve patient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Registration, EHR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Support for 21</a:t>
                      </a:r>
                      <a:r>
                        <a:rPr lang="en-US" sz="1000" baseline="30000" dirty="0"/>
                        <a:t>st</a:t>
                      </a:r>
                      <a:r>
                        <a:rPr lang="en-US" sz="1000" dirty="0"/>
                        <a:t> Century APIs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Same as for Payer CDS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What if more than one endpoint is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046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CDS returns cards and system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Same as for fully integrated (store with order)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Same as for Payer CDS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May  need to update multiple systems (e.g., EHR, Billing)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099880"/>
                  </a:ext>
                </a:extLst>
              </a:tr>
            </a:tbl>
          </a:graphicData>
        </a:graphic>
      </p:graphicFrame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CF0F110C-6F27-B077-9A1A-5238BF3A0730}"/>
              </a:ext>
            </a:extLst>
          </p:cNvPr>
          <p:cNvSpPr/>
          <p:nvPr/>
        </p:nvSpPr>
        <p:spPr>
          <a:xfrm>
            <a:off x="1173297" y="4771934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4" name="Flowchart: Connector 53">
            <a:extLst>
              <a:ext uri="{FF2B5EF4-FFF2-40B4-BE49-F238E27FC236}">
                <a16:creationId xmlns:a16="http://schemas.microsoft.com/office/drawing/2014/main" id="{23819839-71E9-EC69-F1FC-4F19042F679D}"/>
              </a:ext>
            </a:extLst>
          </p:cNvPr>
          <p:cNvSpPr/>
          <p:nvPr/>
        </p:nvSpPr>
        <p:spPr>
          <a:xfrm>
            <a:off x="1165880" y="5137593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D9D3FA46-C5E0-727E-0FD0-6D1CEA59A424}"/>
              </a:ext>
            </a:extLst>
          </p:cNvPr>
          <p:cNvSpPr/>
          <p:nvPr/>
        </p:nvSpPr>
        <p:spPr>
          <a:xfrm>
            <a:off x="1173297" y="5533620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6" name="Flowchart: Connector 55">
            <a:extLst>
              <a:ext uri="{FF2B5EF4-FFF2-40B4-BE49-F238E27FC236}">
                <a16:creationId xmlns:a16="http://schemas.microsoft.com/office/drawing/2014/main" id="{BE8D8B30-28B5-0CCD-FE86-66A60B09E71E}"/>
              </a:ext>
            </a:extLst>
          </p:cNvPr>
          <p:cNvSpPr/>
          <p:nvPr/>
        </p:nvSpPr>
        <p:spPr>
          <a:xfrm>
            <a:off x="1165879" y="5929647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57" name="Flowchart: Connector 56">
            <a:extLst>
              <a:ext uri="{FF2B5EF4-FFF2-40B4-BE49-F238E27FC236}">
                <a16:creationId xmlns:a16="http://schemas.microsoft.com/office/drawing/2014/main" id="{CDCC8B75-5B1C-D87E-BD79-A219E16A6455}"/>
              </a:ext>
            </a:extLst>
          </p:cNvPr>
          <p:cNvSpPr/>
          <p:nvPr/>
        </p:nvSpPr>
        <p:spPr>
          <a:xfrm>
            <a:off x="1165879" y="6340571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3C1CD87-25DB-DC6F-DBB6-E2BEA99C7B79}"/>
              </a:ext>
            </a:extLst>
          </p:cNvPr>
          <p:cNvSpPr txBox="1"/>
          <p:nvPr/>
        </p:nvSpPr>
        <p:spPr>
          <a:xfrm>
            <a:off x="2229580" y="2255762"/>
            <a:ext cx="2246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coverage</a:t>
            </a:r>
          </a:p>
          <a:p>
            <a:r>
              <a:rPr lang="en-US" sz="1200" dirty="0"/>
              <a:t>(token or separate authorization)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4BC5BD1-285A-8A14-8735-7B7FBE94EFD0}"/>
              </a:ext>
            </a:extLst>
          </p:cNvPr>
          <p:cNvSpPr/>
          <p:nvPr/>
        </p:nvSpPr>
        <p:spPr>
          <a:xfrm>
            <a:off x="663397" y="3457706"/>
            <a:ext cx="1232991" cy="3411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Billing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B61BF33-E890-1033-3F30-B148E0886A3B}"/>
              </a:ext>
            </a:extLst>
          </p:cNvPr>
          <p:cNvSpPr txBox="1"/>
          <p:nvPr/>
        </p:nvSpPr>
        <p:spPr>
          <a:xfrm>
            <a:off x="7292539" y="3623994"/>
            <a:ext cx="30916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Authentication is based on CDS security model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CF5C9B8-63BC-5C95-A781-48BD48AF8EFE}"/>
              </a:ext>
            </a:extLst>
          </p:cNvPr>
          <p:cNvSpPr/>
          <p:nvPr/>
        </p:nvSpPr>
        <p:spPr>
          <a:xfrm>
            <a:off x="4562409" y="866152"/>
            <a:ext cx="2246251" cy="1815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70C0"/>
                </a:solidFill>
              </a:rPr>
              <a:t>Provider </a:t>
            </a:r>
            <a:r>
              <a:rPr lang="en-US" sz="1000" dirty="0" err="1">
                <a:solidFill>
                  <a:srgbClr val="0070C0"/>
                </a:solidFill>
              </a:rPr>
              <a:t>ePA</a:t>
            </a:r>
            <a:r>
              <a:rPr lang="en-US" sz="1000" dirty="0">
                <a:solidFill>
                  <a:srgbClr val="0070C0"/>
                </a:solidFill>
              </a:rPr>
              <a:t> Coordinator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70A0D80-A843-45DF-A39A-5CA5B6E3ACA2}"/>
              </a:ext>
            </a:extLst>
          </p:cNvPr>
          <p:cNvSpPr txBox="1"/>
          <p:nvPr/>
        </p:nvSpPr>
        <p:spPr>
          <a:xfrm>
            <a:off x="7192928" y="1666083"/>
            <a:ext cx="40859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The </a:t>
            </a:r>
            <a:r>
              <a:rPr lang="en-US" sz="1200" dirty="0" err="1">
                <a:solidFill>
                  <a:srgbClr val="FF0000"/>
                </a:solidFill>
              </a:rPr>
              <a:t>ePA</a:t>
            </a:r>
            <a:r>
              <a:rPr lang="en-US" sz="1200" dirty="0">
                <a:solidFill>
                  <a:srgbClr val="FF0000"/>
                </a:solidFill>
              </a:rPr>
              <a:t> Coordinator will need to manage the tokens for access to  the appropriate FHIR endpoint  to access to the patient data via the FHIR APIs.  This will most likely require </a:t>
            </a:r>
            <a:r>
              <a:rPr lang="en-US" sz="1200" dirty="0" err="1">
                <a:solidFill>
                  <a:srgbClr val="FF0000"/>
                </a:solidFill>
              </a:rPr>
              <a:t>precoordination</a:t>
            </a:r>
            <a:r>
              <a:rPr lang="en-US" sz="1200" dirty="0">
                <a:solidFill>
                  <a:srgbClr val="FF0000"/>
                </a:solidFill>
              </a:rPr>
              <a:t> for access to multiple HIT systems</a:t>
            </a:r>
          </a:p>
        </p:txBody>
      </p:sp>
    </p:spTree>
    <p:extLst>
      <p:ext uri="{BB962C8B-B14F-4D97-AF65-F5344CB8AC3E}">
        <p14:creationId xmlns:p14="http://schemas.microsoft.com/office/powerpoint/2010/main" val="1371601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1851626-05c4-426e-b768-1c35733f6fea}" enabled="1" method="Standard" siteId="{fbc493a8-0d24-4454-a815-f4ca58e8c09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4381</TotalTime>
  <Words>1098</Words>
  <Application>Microsoft Office PowerPoint</Application>
  <PresentationFormat>Widescreen</PresentationFormat>
  <Paragraphs>373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Provider ePA Coordinator detail -- CRD</vt:lpstr>
      <vt:lpstr>Provider ePA Coordinator detail -- CRD</vt:lpstr>
      <vt:lpstr>CRD Provider HIT / ePA Coordinator Interactions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Buitendijk</dc:creator>
  <cp:lastModifiedBy>Lloyd McKenzie</cp:lastModifiedBy>
  <cp:revision>43</cp:revision>
  <dcterms:created xsi:type="dcterms:W3CDTF">2022-06-29T12:03:35Z</dcterms:created>
  <dcterms:modified xsi:type="dcterms:W3CDTF">2023-08-09T23:19:54Z</dcterms:modified>
</cp:coreProperties>
</file>